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10" r:id="rId2"/>
    <p:sldId id="278" r:id="rId3"/>
    <p:sldId id="289" r:id="rId4"/>
    <p:sldId id="307" r:id="rId5"/>
    <p:sldId id="306" r:id="rId6"/>
    <p:sldId id="290" r:id="rId7"/>
    <p:sldId id="294" r:id="rId8"/>
    <p:sldId id="280" r:id="rId9"/>
    <p:sldId id="311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50" r:id="rId19"/>
    <p:sldId id="352" r:id="rId20"/>
    <p:sldId id="354" r:id="rId21"/>
    <p:sldId id="281" r:id="rId22"/>
    <p:sldId id="318" r:id="rId23"/>
    <p:sldId id="320" r:id="rId24"/>
    <p:sldId id="293" r:id="rId25"/>
    <p:sldId id="322" r:id="rId26"/>
    <p:sldId id="323" r:id="rId27"/>
    <p:sldId id="324" r:id="rId28"/>
    <p:sldId id="325" r:id="rId29"/>
    <p:sldId id="326" r:id="rId30"/>
    <p:sldId id="328" r:id="rId31"/>
    <p:sldId id="30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>
          <p15:clr>
            <a:srgbClr val="A4A3A4"/>
          </p15:clr>
        </p15:guide>
        <p15:guide id="2" pos="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ng Hongxi" initials="XH" lastIdx="1" clrIdx="0">
    <p:extLst>
      <p:ext uri="{19B8F6BF-5375-455C-9EA6-DF929625EA0E}">
        <p15:presenceInfo xmlns:p15="http://schemas.microsoft.com/office/powerpoint/2012/main" userId="f15fa7caca7fad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70C0"/>
    <a:srgbClr val="FFFFFF"/>
    <a:srgbClr val="EFE5F7"/>
    <a:srgbClr val="D2FEEE"/>
    <a:srgbClr val="B7ECFF"/>
    <a:srgbClr val="7272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40" autoAdjust="0"/>
  </p:normalViewPr>
  <p:slideViewPr>
    <p:cSldViewPr snapToGrid="0" showGuides="1">
      <p:cViewPr varScale="1">
        <p:scale>
          <a:sx n="48" d="100"/>
          <a:sy n="48" d="100"/>
        </p:scale>
        <p:origin x="86" y="528"/>
      </p:cViewPr>
      <p:guideLst>
        <p:guide orient="horz" pos="223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E9A0E-41F9-443D-924B-BC9C2BBD798C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171CF5-D69D-46F1-A35E-09B46F65F987}">
      <dgm:prSet phldrT="[文本]" custT="1"/>
      <dgm:spPr/>
      <dgm:t>
        <a:bodyPr/>
        <a:lstStyle/>
        <a:p>
          <a:r>
            <a:rPr lang="en-US" altLang="zh-CN" sz="4000" dirty="0"/>
            <a:t>1. </a:t>
          </a:r>
          <a:r>
            <a:rPr lang="zh-CN" altLang="en-US" sz="4000" dirty="0"/>
            <a:t>机械臂基本信息</a:t>
          </a:r>
        </a:p>
      </dgm:t>
    </dgm:pt>
    <dgm:pt modelId="{5BB4AB38-D75E-4906-A957-AE73BD254C8D}" type="par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B72DA40F-21EE-4407-B86D-2A7417AF6915}" type="sibTrans" cxnId="{FA160F80-358A-4F8F-BC3F-0DC49C66F5FA}">
      <dgm:prSet/>
      <dgm:spPr/>
      <dgm:t>
        <a:bodyPr/>
        <a:lstStyle/>
        <a:p>
          <a:endParaRPr lang="zh-CN" altLang="en-US"/>
        </a:p>
      </dgm:t>
    </dgm:pt>
    <dgm:pt modelId="{A70C4E5C-787A-4B53-A48F-D346321A1F5B}">
      <dgm:prSet phldrT="[文本]" custT="1"/>
      <dgm:spPr/>
      <dgm:t>
        <a:bodyPr/>
        <a:lstStyle/>
        <a:p>
          <a:r>
            <a:rPr lang="en-US" altLang="zh-CN" sz="4000" dirty="0"/>
            <a:t>2. </a:t>
          </a:r>
          <a:r>
            <a:rPr lang="zh-CN" altLang="en-US" sz="4000" dirty="0"/>
            <a:t>正逆运动学求解</a:t>
          </a:r>
        </a:p>
      </dgm:t>
    </dgm:pt>
    <dgm:pt modelId="{16D70449-1C5B-4560-97FE-D8FA640EFA02}" type="par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9A451899-D009-42D0-9008-B662FFFBE889}" type="sibTrans" cxnId="{4A0A6562-37C2-4062-AE7D-26B2777899BC}">
      <dgm:prSet/>
      <dgm:spPr/>
      <dgm:t>
        <a:bodyPr/>
        <a:lstStyle/>
        <a:p>
          <a:endParaRPr lang="zh-CN" altLang="en-US"/>
        </a:p>
      </dgm:t>
    </dgm:pt>
    <dgm:pt modelId="{D5FA683A-1E2F-4FE1-B12F-6748183CAA4E}">
      <dgm:prSet phldrT="[文本]" custT="1"/>
      <dgm:spPr/>
      <dgm:t>
        <a:bodyPr/>
        <a:lstStyle/>
        <a:p>
          <a:r>
            <a:rPr lang="en-US" altLang="zh-CN" sz="4000" dirty="0"/>
            <a:t>3. </a:t>
          </a:r>
          <a:r>
            <a:rPr lang="zh-CN" altLang="en-US" sz="4000" dirty="0"/>
            <a:t>实验一：焊接直线</a:t>
          </a:r>
        </a:p>
      </dgm:t>
    </dgm:pt>
    <dgm:pt modelId="{658FBF9A-DFCC-425B-8C9C-C41E236977B3}" type="par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FD180C00-4255-458B-9E89-C941C552EB6D}" type="sibTrans" cxnId="{E7878689-0E84-49D5-906F-5A0AE2149263}">
      <dgm:prSet/>
      <dgm:spPr/>
      <dgm:t>
        <a:bodyPr/>
        <a:lstStyle/>
        <a:p>
          <a:endParaRPr lang="zh-CN" altLang="en-US"/>
        </a:p>
      </dgm:t>
    </dgm:pt>
    <dgm:pt modelId="{6C6351D7-4F39-4775-9F56-D53C834CA5E3}">
      <dgm:prSet phldrT="[文本]" custT="1"/>
      <dgm:spPr/>
      <dgm:t>
        <a:bodyPr/>
        <a:lstStyle/>
        <a:p>
          <a:r>
            <a:rPr lang="en-US" altLang="zh-CN" sz="4000" dirty="0"/>
            <a:t>4. </a:t>
          </a:r>
          <a:r>
            <a:rPr lang="zh-CN" altLang="en-US" sz="4000" dirty="0"/>
            <a:t>实验二：最短时间</a:t>
          </a:r>
        </a:p>
      </dgm:t>
    </dgm:pt>
    <dgm:pt modelId="{9457D887-561F-4664-9048-D777EC4BBDB6}" type="par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496CFD24-6AB1-419C-89E6-B75CC70B989A}" type="sibTrans" cxnId="{318510FF-5CF6-462C-997C-E52737F64C8D}">
      <dgm:prSet/>
      <dgm:spPr/>
      <dgm:t>
        <a:bodyPr/>
        <a:lstStyle/>
        <a:p>
          <a:endParaRPr lang="zh-CN" altLang="en-US"/>
        </a:p>
      </dgm:t>
    </dgm:pt>
    <dgm:pt modelId="{77E7B439-0245-4DDC-8D88-B3980E420C64}">
      <dgm:prSet phldrT="[文本]"/>
      <dgm:spPr/>
      <dgm:t>
        <a:bodyPr/>
        <a:lstStyle/>
        <a:p>
          <a:endParaRPr lang="zh-CN" altLang="en-US" dirty="0"/>
        </a:p>
      </dgm:t>
    </dgm:pt>
    <dgm:pt modelId="{C88F320F-EEBA-4206-B52E-C9D98020B9D4}" type="par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FE209F2F-80A5-4D73-99F3-CBCCADC7CAB9}" type="sibTrans" cxnId="{EA2FEC7A-D4CD-481F-83A2-FF489CF0A54A}">
      <dgm:prSet/>
      <dgm:spPr/>
      <dgm:t>
        <a:bodyPr/>
        <a:lstStyle/>
        <a:p>
          <a:endParaRPr lang="zh-CN" altLang="en-US"/>
        </a:p>
      </dgm:t>
    </dgm:pt>
    <dgm:pt modelId="{AAA9D427-9C14-410C-AA09-A3A5AD1DA1BF}" type="pres">
      <dgm:prSet presAssocID="{8FBE9A0E-41F9-443D-924B-BC9C2BBD798C}" presName="vert0" presStyleCnt="0">
        <dgm:presLayoutVars>
          <dgm:dir/>
          <dgm:animOne val="branch"/>
          <dgm:animLvl val="lvl"/>
        </dgm:presLayoutVars>
      </dgm:prSet>
      <dgm:spPr/>
    </dgm:pt>
    <dgm:pt modelId="{09CCBC40-C927-43EB-9672-67AB1435BC50}" type="pres">
      <dgm:prSet presAssocID="{77E7B439-0245-4DDC-8D88-B3980E420C64}" presName="thickLine" presStyleLbl="alignNode1" presStyleIdx="0" presStyleCnt="1"/>
      <dgm:spPr/>
    </dgm:pt>
    <dgm:pt modelId="{D6126783-4D2D-467A-8023-8D0B4371E128}" type="pres">
      <dgm:prSet presAssocID="{77E7B439-0245-4DDC-8D88-B3980E420C64}" presName="horz1" presStyleCnt="0"/>
      <dgm:spPr/>
    </dgm:pt>
    <dgm:pt modelId="{BF2021C3-17E4-4866-B0EF-3BCE39E92A01}" type="pres">
      <dgm:prSet presAssocID="{77E7B439-0245-4DDC-8D88-B3980E420C64}" presName="tx1" presStyleLbl="revTx" presStyleIdx="0" presStyleCnt="5"/>
      <dgm:spPr/>
    </dgm:pt>
    <dgm:pt modelId="{5034F5D3-A3D1-408E-9FE2-35334FB246CE}" type="pres">
      <dgm:prSet presAssocID="{77E7B439-0245-4DDC-8D88-B3980E420C64}" presName="vert1" presStyleCnt="0"/>
      <dgm:spPr/>
    </dgm:pt>
    <dgm:pt modelId="{4F51ED81-0A9C-46E1-A96B-BA597A81D1F3}" type="pres">
      <dgm:prSet presAssocID="{DA171CF5-D69D-46F1-A35E-09B46F65F987}" presName="vertSpace2a" presStyleCnt="0"/>
      <dgm:spPr/>
    </dgm:pt>
    <dgm:pt modelId="{B770E176-350D-463F-A060-201CA42632AE}" type="pres">
      <dgm:prSet presAssocID="{DA171CF5-D69D-46F1-A35E-09B46F65F987}" presName="horz2" presStyleCnt="0"/>
      <dgm:spPr/>
    </dgm:pt>
    <dgm:pt modelId="{A22E6711-85DA-4CD3-98A2-4939D90ED7BD}" type="pres">
      <dgm:prSet presAssocID="{DA171CF5-D69D-46F1-A35E-09B46F65F987}" presName="horzSpace2" presStyleCnt="0"/>
      <dgm:spPr/>
    </dgm:pt>
    <dgm:pt modelId="{C3241D08-F611-4620-95B7-15485D3052C8}" type="pres">
      <dgm:prSet presAssocID="{DA171CF5-D69D-46F1-A35E-09B46F65F987}" presName="tx2" presStyleLbl="revTx" presStyleIdx="1" presStyleCnt="5"/>
      <dgm:spPr/>
    </dgm:pt>
    <dgm:pt modelId="{B4B394BB-A15B-4A60-99BA-8BD717F42D74}" type="pres">
      <dgm:prSet presAssocID="{DA171CF5-D69D-46F1-A35E-09B46F65F987}" presName="vert2" presStyleCnt="0"/>
      <dgm:spPr/>
    </dgm:pt>
    <dgm:pt modelId="{D6DA8B83-C21A-46C7-893D-121CA41C1CA4}" type="pres">
      <dgm:prSet presAssocID="{DA171CF5-D69D-46F1-A35E-09B46F65F987}" presName="thinLine2b" presStyleLbl="callout" presStyleIdx="0" presStyleCnt="4"/>
      <dgm:spPr/>
    </dgm:pt>
    <dgm:pt modelId="{EE8D6ACE-005F-4B49-83FC-B56F92296DCF}" type="pres">
      <dgm:prSet presAssocID="{DA171CF5-D69D-46F1-A35E-09B46F65F987}" presName="vertSpace2b" presStyleCnt="0"/>
      <dgm:spPr/>
    </dgm:pt>
    <dgm:pt modelId="{84C3E20D-3A74-46E8-9940-A6C2BE571E79}" type="pres">
      <dgm:prSet presAssocID="{A70C4E5C-787A-4B53-A48F-D346321A1F5B}" presName="horz2" presStyleCnt="0"/>
      <dgm:spPr/>
    </dgm:pt>
    <dgm:pt modelId="{0B6273EC-975A-4C62-9C20-5187DAA0FD25}" type="pres">
      <dgm:prSet presAssocID="{A70C4E5C-787A-4B53-A48F-D346321A1F5B}" presName="horzSpace2" presStyleCnt="0"/>
      <dgm:spPr/>
    </dgm:pt>
    <dgm:pt modelId="{4D05380D-6DCA-4644-9DB8-77012201EDA0}" type="pres">
      <dgm:prSet presAssocID="{A70C4E5C-787A-4B53-A48F-D346321A1F5B}" presName="tx2" presStyleLbl="revTx" presStyleIdx="2" presStyleCnt="5"/>
      <dgm:spPr/>
    </dgm:pt>
    <dgm:pt modelId="{8753E591-A143-42E7-96C2-882358D89A41}" type="pres">
      <dgm:prSet presAssocID="{A70C4E5C-787A-4B53-A48F-D346321A1F5B}" presName="vert2" presStyleCnt="0"/>
      <dgm:spPr/>
    </dgm:pt>
    <dgm:pt modelId="{BFF1F37E-45B1-44A9-88F6-563423A4CEC4}" type="pres">
      <dgm:prSet presAssocID="{A70C4E5C-787A-4B53-A48F-D346321A1F5B}" presName="thinLine2b" presStyleLbl="callout" presStyleIdx="1" presStyleCnt="4"/>
      <dgm:spPr/>
    </dgm:pt>
    <dgm:pt modelId="{8D18DD29-96B0-47D3-9300-3612AFE91F61}" type="pres">
      <dgm:prSet presAssocID="{A70C4E5C-787A-4B53-A48F-D346321A1F5B}" presName="vertSpace2b" presStyleCnt="0"/>
      <dgm:spPr/>
    </dgm:pt>
    <dgm:pt modelId="{D8234763-816D-4C25-BB1D-1AEB3EF07717}" type="pres">
      <dgm:prSet presAssocID="{D5FA683A-1E2F-4FE1-B12F-6748183CAA4E}" presName="horz2" presStyleCnt="0"/>
      <dgm:spPr/>
    </dgm:pt>
    <dgm:pt modelId="{70217E6D-EE34-4FA8-9E0D-F2AF91939BB3}" type="pres">
      <dgm:prSet presAssocID="{D5FA683A-1E2F-4FE1-B12F-6748183CAA4E}" presName="horzSpace2" presStyleCnt="0"/>
      <dgm:spPr/>
    </dgm:pt>
    <dgm:pt modelId="{E5494C45-A7AB-42E5-8A24-77E3850E4FE6}" type="pres">
      <dgm:prSet presAssocID="{D5FA683A-1E2F-4FE1-B12F-6748183CAA4E}" presName="tx2" presStyleLbl="revTx" presStyleIdx="3" presStyleCnt="5"/>
      <dgm:spPr/>
    </dgm:pt>
    <dgm:pt modelId="{219594A5-97AF-4C57-9790-D85BB438810E}" type="pres">
      <dgm:prSet presAssocID="{D5FA683A-1E2F-4FE1-B12F-6748183CAA4E}" presName="vert2" presStyleCnt="0"/>
      <dgm:spPr/>
    </dgm:pt>
    <dgm:pt modelId="{8BED9B57-AD20-4B08-9358-ED5DF5CC97DF}" type="pres">
      <dgm:prSet presAssocID="{D5FA683A-1E2F-4FE1-B12F-6748183CAA4E}" presName="thinLine2b" presStyleLbl="callout" presStyleIdx="2" presStyleCnt="4"/>
      <dgm:spPr/>
    </dgm:pt>
    <dgm:pt modelId="{229A7496-26B6-4F0B-998D-505E23A321C2}" type="pres">
      <dgm:prSet presAssocID="{D5FA683A-1E2F-4FE1-B12F-6748183CAA4E}" presName="vertSpace2b" presStyleCnt="0"/>
      <dgm:spPr/>
    </dgm:pt>
    <dgm:pt modelId="{9E177BDE-3EED-4D59-9F7B-627063DA9F87}" type="pres">
      <dgm:prSet presAssocID="{6C6351D7-4F39-4775-9F56-D53C834CA5E3}" presName="horz2" presStyleCnt="0"/>
      <dgm:spPr/>
    </dgm:pt>
    <dgm:pt modelId="{20559801-C216-4618-BB41-CB0FFFA85C25}" type="pres">
      <dgm:prSet presAssocID="{6C6351D7-4F39-4775-9F56-D53C834CA5E3}" presName="horzSpace2" presStyleCnt="0"/>
      <dgm:spPr/>
    </dgm:pt>
    <dgm:pt modelId="{67D5CEE3-486C-44B9-914E-9EB8DB6233AC}" type="pres">
      <dgm:prSet presAssocID="{6C6351D7-4F39-4775-9F56-D53C834CA5E3}" presName="tx2" presStyleLbl="revTx" presStyleIdx="4" presStyleCnt="5"/>
      <dgm:spPr/>
    </dgm:pt>
    <dgm:pt modelId="{80D326AE-22DF-4015-BDF4-33DC0A94CBC2}" type="pres">
      <dgm:prSet presAssocID="{6C6351D7-4F39-4775-9F56-D53C834CA5E3}" presName="vert2" presStyleCnt="0"/>
      <dgm:spPr/>
    </dgm:pt>
    <dgm:pt modelId="{9870C6AE-1BDA-4D17-ABDB-C63554240942}" type="pres">
      <dgm:prSet presAssocID="{6C6351D7-4F39-4775-9F56-D53C834CA5E3}" presName="thinLine2b" presStyleLbl="callout" presStyleIdx="3" presStyleCnt="4"/>
      <dgm:spPr/>
    </dgm:pt>
    <dgm:pt modelId="{B63671A0-CD69-4FCC-9F57-8CA60C7D50F3}" type="pres">
      <dgm:prSet presAssocID="{6C6351D7-4F39-4775-9F56-D53C834CA5E3}" presName="vertSpace2b" presStyleCnt="0"/>
      <dgm:spPr/>
    </dgm:pt>
  </dgm:ptLst>
  <dgm:cxnLst>
    <dgm:cxn modelId="{3435691C-91D9-4A5E-BE20-2BC8AEBFBCF8}" type="presOf" srcId="{D5FA683A-1E2F-4FE1-B12F-6748183CAA4E}" destId="{E5494C45-A7AB-42E5-8A24-77E3850E4FE6}" srcOrd="0" destOrd="0" presId="urn:microsoft.com/office/officeart/2008/layout/LinedList"/>
    <dgm:cxn modelId="{4A0A6562-37C2-4062-AE7D-26B2777899BC}" srcId="{77E7B439-0245-4DDC-8D88-B3980E420C64}" destId="{A70C4E5C-787A-4B53-A48F-D346321A1F5B}" srcOrd="1" destOrd="0" parTransId="{16D70449-1C5B-4560-97FE-D8FA640EFA02}" sibTransId="{9A451899-D009-42D0-9008-B662FFFBE889}"/>
    <dgm:cxn modelId="{16B7BC71-C451-47AE-A98B-04AA33BEE487}" type="presOf" srcId="{8FBE9A0E-41F9-443D-924B-BC9C2BBD798C}" destId="{AAA9D427-9C14-410C-AA09-A3A5AD1DA1BF}" srcOrd="0" destOrd="0" presId="urn:microsoft.com/office/officeart/2008/layout/LinedList"/>
    <dgm:cxn modelId="{EA2FEC7A-D4CD-481F-83A2-FF489CF0A54A}" srcId="{8FBE9A0E-41F9-443D-924B-BC9C2BBD798C}" destId="{77E7B439-0245-4DDC-8D88-B3980E420C64}" srcOrd="0" destOrd="0" parTransId="{C88F320F-EEBA-4206-B52E-C9D98020B9D4}" sibTransId="{FE209F2F-80A5-4D73-99F3-CBCCADC7CAB9}"/>
    <dgm:cxn modelId="{FA160F80-358A-4F8F-BC3F-0DC49C66F5FA}" srcId="{77E7B439-0245-4DDC-8D88-B3980E420C64}" destId="{DA171CF5-D69D-46F1-A35E-09B46F65F987}" srcOrd="0" destOrd="0" parTransId="{5BB4AB38-D75E-4906-A957-AE73BD254C8D}" sibTransId="{B72DA40F-21EE-4407-B86D-2A7417AF6915}"/>
    <dgm:cxn modelId="{E7878689-0E84-49D5-906F-5A0AE2149263}" srcId="{77E7B439-0245-4DDC-8D88-B3980E420C64}" destId="{D5FA683A-1E2F-4FE1-B12F-6748183CAA4E}" srcOrd="2" destOrd="0" parTransId="{658FBF9A-DFCC-425B-8C9C-C41E236977B3}" sibTransId="{FD180C00-4255-458B-9E89-C941C552EB6D}"/>
    <dgm:cxn modelId="{1B1A15A4-966F-4EC6-86A7-1C4C0AC76B4F}" type="presOf" srcId="{A70C4E5C-787A-4B53-A48F-D346321A1F5B}" destId="{4D05380D-6DCA-4644-9DB8-77012201EDA0}" srcOrd="0" destOrd="0" presId="urn:microsoft.com/office/officeart/2008/layout/LinedList"/>
    <dgm:cxn modelId="{940E10AF-F3D7-4412-8A4E-7C9BC0F3C666}" type="presOf" srcId="{6C6351D7-4F39-4775-9F56-D53C834CA5E3}" destId="{67D5CEE3-486C-44B9-914E-9EB8DB6233AC}" srcOrd="0" destOrd="0" presId="urn:microsoft.com/office/officeart/2008/layout/LinedList"/>
    <dgm:cxn modelId="{BB3F56B3-47E7-45FE-AAE5-BB59CA70BD11}" type="presOf" srcId="{77E7B439-0245-4DDC-8D88-B3980E420C64}" destId="{BF2021C3-17E4-4866-B0EF-3BCE39E92A01}" srcOrd="0" destOrd="0" presId="urn:microsoft.com/office/officeart/2008/layout/LinedList"/>
    <dgm:cxn modelId="{ECABB6C0-C61C-4078-B1B1-4A6FBB80CA59}" type="presOf" srcId="{DA171CF5-D69D-46F1-A35E-09B46F65F987}" destId="{C3241D08-F611-4620-95B7-15485D3052C8}" srcOrd="0" destOrd="0" presId="urn:microsoft.com/office/officeart/2008/layout/LinedList"/>
    <dgm:cxn modelId="{318510FF-5CF6-462C-997C-E52737F64C8D}" srcId="{77E7B439-0245-4DDC-8D88-B3980E420C64}" destId="{6C6351D7-4F39-4775-9F56-D53C834CA5E3}" srcOrd="3" destOrd="0" parTransId="{9457D887-561F-4664-9048-D777EC4BBDB6}" sibTransId="{496CFD24-6AB1-419C-89E6-B75CC70B989A}"/>
    <dgm:cxn modelId="{5B77FB93-902E-4573-AF33-3F7083F97A6F}" type="presParOf" srcId="{AAA9D427-9C14-410C-AA09-A3A5AD1DA1BF}" destId="{09CCBC40-C927-43EB-9672-67AB1435BC50}" srcOrd="0" destOrd="0" presId="urn:microsoft.com/office/officeart/2008/layout/LinedList"/>
    <dgm:cxn modelId="{C9A6A21F-A94F-4BD1-80B8-2F96ADBF500F}" type="presParOf" srcId="{AAA9D427-9C14-410C-AA09-A3A5AD1DA1BF}" destId="{D6126783-4D2D-467A-8023-8D0B4371E128}" srcOrd="1" destOrd="0" presId="urn:microsoft.com/office/officeart/2008/layout/LinedList"/>
    <dgm:cxn modelId="{40F77606-E35D-48B8-90FF-2BDD1DBDBE73}" type="presParOf" srcId="{D6126783-4D2D-467A-8023-8D0B4371E128}" destId="{BF2021C3-17E4-4866-B0EF-3BCE39E92A01}" srcOrd="0" destOrd="0" presId="urn:microsoft.com/office/officeart/2008/layout/LinedList"/>
    <dgm:cxn modelId="{C28FE643-3422-4450-95E2-87836BBBAEDD}" type="presParOf" srcId="{D6126783-4D2D-467A-8023-8D0B4371E128}" destId="{5034F5D3-A3D1-408E-9FE2-35334FB246CE}" srcOrd="1" destOrd="0" presId="urn:microsoft.com/office/officeart/2008/layout/LinedList"/>
    <dgm:cxn modelId="{3D1369DC-91EE-4E73-9B45-D5825E954597}" type="presParOf" srcId="{5034F5D3-A3D1-408E-9FE2-35334FB246CE}" destId="{4F51ED81-0A9C-46E1-A96B-BA597A81D1F3}" srcOrd="0" destOrd="0" presId="urn:microsoft.com/office/officeart/2008/layout/LinedList"/>
    <dgm:cxn modelId="{96A26876-71B5-4800-9FE7-B53FFEF70A74}" type="presParOf" srcId="{5034F5D3-A3D1-408E-9FE2-35334FB246CE}" destId="{B770E176-350D-463F-A060-201CA42632AE}" srcOrd="1" destOrd="0" presId="urn:microsoft.com/office/officeart/2008/layout/LinedList"/>
    <dgm:cxn modelId="{65661D78-B545-41E7-B238-C01896983F55}" type="presParOf" srcId="{B770E176-350D-463F-A060-201CA42632AE}" destId="{A22E6711-85DA-4CD3-98A2-4939D90ED7BD}" srcOrd="0" destOrd="0" presId="urn:microsoft.com/office/officeart/2008/layout/LinedList"/>
    <dgm:cxn modelId="{2F066408-8420-4954-A493-39ED7B907A70}" type="presParOf" srcId="{B770E176-350D-463F-A060-201CA42632AE}" destId="{C3241D08-F611-4620-95B7-15485D3052C8}" srcOrd="1" destOrd="0" presId="urn:microsoft.com/office/officeart/2008/layout/LinedList"/>
    <dgm:cxn modelId="{1DE874DB-1FF2-4159-B66D-822FD41D2DFC}" type="presParOf" srcId="{B770E176-350D-463F-A060-201CA42632AE}" destId="{B4B394BB-A15B-4A60-99BA-8BD717F42D74}" srcOrd="2" destOrd="0" presId="urn:microsoft.com/office/officeart/2008/layout/LinedList"/>
    <dgm:cxn modelId="{B3CADBDE-4A9C-4D62-9FD5-DFF8D43533AF}" type="presParOf" srcId="{5034F5D3-A3D1-408E-9FE2-35334FB246CE}" destId="{D6DA8B83-C21A-46C7-893D-121CA41C1CA4}" srcOrd="2" destOrd="0" presId="urn:microsoft.com/office/officeart/2008/layout/LinedList"/>
    <dgm:cxn modelId="{3EFF2851-B3C9-4742-8E4C-BD53BF5A797A}" type="presParOf" srcId="{5034F5D3-A3D1-408E-9FE2-35334FB246CE}" destId="{EE8D6ACE-005F-4B49-83FC-B56F92296DCF}" srcOrd="3" destOrd="0" presId="urn:microsoft.com/office/officeart/2008/layout/LinedList"/>
    <dgm:cxn modelId="{640B5170-0CD4-4178-BD1E-B2539FD8985B}" type="presParOf" srcId="{5034F5D3-A3D1-408E-9FE2-35334FB246CE}" destId="{84C3E20D-3A74-46E8-9940-A6C2BE571E79}" srcOrd="4" destOrd="0" presId="urn:microsoft.com/office/officeart/2008/layout/LinedList"/>
    <dgm:cxn modelId="{252A369A-AE89-4012-A27B-D1CEC84909AB}" type="presParOf" srcId="{84C3E20D-3A74-46E8-9940-A6C2BE571E79}" destId="{0B6273EC-975A-4C62-9C20-5187DAA0FD25}" srcOrd="0" destOrd="0" presId="urn:microsoft.com/office/officeart/2008/layout/LinedList"/>
    <dgm:cxn modelId="{4B1625C9-96D2-45F5-9B63-D4025DAE42C6}" type="presParOf" srcId="{84C3E20D-3A74-46E8-9940-A6C2BE571E79}" destId="{4D05380D-6DCA-4644-9DB8-77012201EDA0}" srcOrd="1" destOrd="0" presId="urn:microsoft.com/office/officeart/2008/layout/LinedList"/>
    <dgm:cxn modelId="{06EB6871-7C76-4691-8E48-B2BE414E349C}" type="presParOf" srcId="{84C3E20D-3A74-46E8-9940-A6C2BE571E79}" destId="{8753E591-A143-42E7-96C2-882358D89A41}" srcOrd="2" destOrd="0" presId="urn:microsoft.com/office/officeart/2008/layout/LinedList"/>
    <dgm:cxn modelId="{9AFC3FDD-1611-4263-8C2A-1F296B446C14}" type="presParOf" srcId="{5034F5D3-A3D1-408E-9FE2-35334FB246CE}" destId="{BFF1F37E-45B1-44A9-88F6-563423A4CEC4}" srcOrd="5" destOrd="0" presId="urn:microsoft.com/office/officeart/2008/layout/LinedList"/>
    <dgm:cxn modelId="{ED3BA271-D94D-4588-8EC1-D8E3CA4D84E5}" type="presParOf" srcId="{5034F5D3-A3D1-408E-9FE2-35334FB246CE}" destId="{8D18DD29-96B0-47D3-9300-3612AFE91F61}" srcOrd="6" destOrd="0" presId="urn:microsoft.com/office/officeart/2008/layout/LinedList"/>
    <dgm:cxn modelId="{55D67226-B3B1-4479-A363-62B73F89F943}" type="presParOf" srcId="{5034F5D3-A3D1-408E-9FE2-35334FB246CE}" destId="{D8234763-816D-4C25-BB1D-1AEB3EF07717}" srcOrd="7" destOrd="0" presId="urn:microsoft.com/office/officeart/2008/layout/LinedList"/>
    <dgm:cxn modelId="{787E3EAA-BC72-4FDD-ADAF-CF526790FD66}" type="presParOf" srcId="{D8234763-816D-4C25-BB1D-1AEB3EF07717}" destId="{70217E6D-EE34-4FA8-9E0D-F2AF91939BB3}" srcOrd="0" destOrd="0" presId="urn:microsoft.com/office/officeart/2008/layout/LinedList"/>
    <dgm:cxn modelId="{DE0D205D-70B4-4BC0-AB39-8B7AFBAFDC35}" type="presParOf" srcId="{D8234763-816D-4C25-BB1D-1AEB3EF07717}" destId="{E5494C45-A7AB-42E5-8A24-77E3850E4FE6}" srcOrd="1" destOrd="0" presId="urn:microsoft.com/office/officeart/2008/layout/LinedList"/>
    <dgm:cxn modelId="{107668BE-32BB-4145-AF5C-B6EB2DAA0A96}" type="presParOf" srcId="{D8234763-816D-4C25-BB1D-1AEB3EF07717}" destId="{219594A5-97AF-4C57-9790-D85BB438810E}" srcOrd="2" destOrd="0" presId="urn:microsoft.com/office/officeart/2008/layout/LinedList"/>
    <dgm:cxn modelId="{B6BE2A92-EB6E-4CEF-BEDB-6135FC3766BE}" type="presParOf" srcId="{5034F5D3-A3D1-408E-9FE2-35334FB246CE}" destId="{8BED9B57-AD20-4B08-9358-ED5DF5CC97DF}" srcOrd="8" destOrd="0" presId="urn:microsoft.com/office/officeart/2008/layout/LinedList"/>
    <dgm:cxn modelId="{D22CBAC3-8E17-4D9A-A1F6-13F0E82F3E49}" type="presParOf" srcId="{5034F5D3-A3D1-408E-9FE2-35334FB246CE}" destId="{229A7496-26B6-4F0B-998D-505E23A321C2}" srcOrd="9" destOrd="0" presId="urn:microsoft.com/office/officeart/2008/layout/LinedList"/>
    <dgm:cxn modelId="{E1D25410-9BC6-4AD8-A7BA-10EAF74D02B1}" type="presParOf" srcId="{5034F5D3-A3D1-408E-9FE2-35334FB246CE}" destId="{9E177BDE-3EED-4D59-9F7B-627063DA9F87}" srcOrd="10" destOrd="0" presId="urn:microsoft.com/office/officeart/2008/layout/LinedList"/>
    <dgm:cxn modelId="{CEF42D4A-3EB5-4285-911D-383A7EAF407B}" type="presParOf" srcId="{9E177BDE-3EED-4D59-9F7B-627063DA9F87}" destId="{20559801-C216-4618-BB41-CB0FFFA85C25}" srcOrd="0" destOrd="0" presId="urn:microsoft.com/office/officeart/2008/layout/LinedList"/>
    <dgm:cxn modelId="{2F059CDB-BA3C-4D4D-B9AB-709BB0CE0D18}" type="presParOf" srcId="{9E177BDE-3EED-4D59-9F7B-627063DA9F87}" destId="{67D5CEE3-486C-44B9-914E-9EB8DB6233AC}" srcOrd="1" destOrd="0" presId="urn:microsoft.com/office/officeart/2008/layout/LinedList"/>
    <dgm:cxn modelId="{7F03A0BE-2C1A-468E-B14E-6EA5311DE841}" type="presParOf" srcId="{9E177BDE-3EED-4D59-9F7B-627063DA9F87}" destId="{80D326AE-22DF-4015-BDF4-33DC0A94CBC2}" srcOrd="2" destOrd="0" presId="urn:microsoft.com/office/officeart/2008/layout/LinedList"/>
    <dgm:cxn modelId="{D2EEEB5A-C250-4236-AEE8-FA98AA38D30F}" type="presParOf" srcId="{5034F5D3-A3D1-408E-9FE2-35334FB246CE}" destId="{9870C6AE-1BDA-4D17-ABDB-C63554240942}" srcOrd="11" destOrd="0" presId="urn:microsoft.com/office/officeart/2008/layout/LinedList"/>
    <dgm:cxn modelId="{6C5B8A1F-A86C-4712-A813-18C5B45C5C90}" type="presParOf" srcId="{5034F5D3-A3D1-408E-9FE2-35334FB246CE}" destId="{B63671A0-CD69-4FCC-9F57-8CA60C7D50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BC40-C927-43EB-9672-67AB1435BC5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2021C3-17E4-4866-B0EF-3BCE39E92A01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0" y="0"/>
        <a:ext cx="1625600" cy="5418667"/>
      </dsp:txXfrm>
    </dsp:sp>
    <dsp:sp modelId="{C3241D08-F611-4620-95B7-15485D3052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1. </a:t>
          </a:r>
          <a:r>
            <a:rPr lang="zh-CN" altLang="en-US" sz="4000" kern="1200" dirty="0"/>
            <a:t>机械臂基本信息</a:t>
          </a:r>
        </a:p>
      </dsp:txBody>
      <dsp:txXfrm>
        <a:off x="1747520" y="63698"/>
        <a:ext cx="6380480" cy="1273968"/>
      </dsp:txXfrm>
    </dsp:sp>
    <dsp:sp modelId="{D6DA8B83-C21A-46C7-893D-121CA41C1CA4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5380D-6DCA-4644-9DB8-77012201EDA0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2. </a:t>
          </a:r>
          <a:r>
            <a:rPr lang="zh-CN" altLang="en-US" sz="4000" kern="1200" dirty="0"/>
            <a:t>正逆运动学求解</a:t>
          </a:r>
        </a:p>
      </dsp:txBody>
      <dsp:txXfrm>
        <a:off x="1747520" y="1401365"/>
        <a:ext cx="6380480" cy="1273968"/>
      </dsp:txXfrm>
    </dsp:sp>
    <dsp:sp modelId="{BFF1F37E-45B1-44A9-88F6-563423A4CEC4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4C45-A7AB-42E5-8A24-77E3850E4FE6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3. </a:t>
          </a:r>
          <a:r>
            <a:rPr lang="zh-CN" altLang="en-US" sz="4000" kern="1200" dirty="0"/>
            <a:t>实验一：焊接直线</a:t>
          </a:r>
        </a:p>
      </dsp:txBody>
      <dsp:txXfrm>
        <a:off x="1747520" y="2739032"/>
        <a:ext cx="6380480" cy="1273968"/>
      </dsp:txXfrm>
    </dsp:sp>
    <dsp:sp modelId="{8BED9B57-AD20-4B08-9358-ED5DF5CC97DF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CEE3-486C-44B9-914E-9EB8DB6233A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4. </a:t>
          </a:r>
          <a:r>
            <a:rPr lang="zh-CN" altLang="en-US" sz="4000" kern="1200" dirty="0"/>
            <a:t>实验二：最短时间</a:t>
          </a:r>
        </a:p>
      </dsp:txBody>
      <dsp:txXfrm>
        <a:off x="1747520" y="4076700"/>
        <a:ext cx="6380480" cy="1273968"/>
      </dsp:txXfrm>
    </dsp:sp>
    <dsp:sp modelId="{9870C6AE-1BDA-4D17-ABDB-C63554240942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86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90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509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17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42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37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849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6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88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61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85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95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84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18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418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03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96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3" name="矩形 12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8" name="矩形 7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236C4E-CE54-4715-A81F-872F2A724728}"/>
              </a:ext>
            </a:extLst>
          </p:cNvPr>
          <p:cNvSpPr txBox="1"/>
          <p:nvPr/>
        </p:nvSpPr>
        <p:spPr>
          <a:xfrm>
            <a:off x="2564004" y="1940857"/>
            <a:ext cx="706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机器人导论实验报告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ECF75D-C8F4-470E-BD69-3ED8D84EE1ED}"/>
              </a:ext>
            </a:extLst>
          </p:cNvPr>
          <p:cNvSpPr txBox="1"/>
          <p:nvPr/>
        </p:nvSpPr>
        <p:spPr>
          <a:xfrm>
            <a:off x="5733545" y="3900577"/>
            <a:ext cx="477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小组成员：王新宇 </a:t>
            </a:r>
            <a:r>
              <a:rPr lang="en-US" altLang="zh-CN" dirty="0">
                <a:solidFill>
                  <a:schemeClr val="tx2"/>
                </a:solidFill>
              </a:rPr>
              <a:t>1652031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向泓熹  </a:t>
            </a:r>
            <a:r>
              <a:rPr lang="en-US" altLang="zh-CN" dirty="0">
                <a:solidFill>
                  <a:schemeClr val="tx2"/>
                </a:solidFill>
              </a:rPr>
              <a:t>1652030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章嘉徽 </a:t>
            </a:r>
            <a:r>
              <a:rPr lang="en-US" altLang="zh-CN" dirty="0">
                <a:solidFill>
                  <a:schemeClr val="tx2"/>
                </a:solidFill>
              </a:rPr>
              <a:t>1753293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                  </a:t>
            </a:r>
            <a:r>
              <a:rPr lang="zh-CN" altLang="en-US" dirty="0">
                <a:solidFill>
                  <a:schemeClr val="tx2"/>
                </a:solidFill>
              </a:rPr>
              <a:t>埃索诺  </a:t>
            </a:r>
            <a:r>
              <a:rPr lang="en-US" altLang="zh-CN" dirty="0">
                <a:solidFill>
                  <a:schemeClr val="tx2"/>
                </a:solidFill>
              </a:rPr>
              <a:t>1756052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机械臂基本信息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29CF76-45EA-4E2C-BE15-5A0E85AF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365" y="1480219"/>
            <a:ext cx="8951721" cy="40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正逆运动学求解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01B635-377A-4A09-9B33-78FAE1DA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2" y="4603937"/>
            <a:ext cx="4943475" cy="1362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EBA865-DBF8-4AEC-B772-201E0E703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4" y="891988"/>
            <a:ext cx="3324225" cy="3543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F8C53B-4B2D-40F8-A773-5ACE936E8094}"/>
              </a:ext>
            </a:extLst>
          </p:cNvPr>
          <p:cNvSpPr txBox="1"/>
          <p:nvPr/>
        </p:nvSpPr>
        <p:spPr>
          <a:xfrm>
            <a:off x="5601315" y="1011570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matlab</a:t>
            </a:r>
            <a:r>
              <a:rPr lang="zh-CN" altLang="en-US" dirty="0"/>
              <a:t>中使用</a:t>
            </a:r>
            <a:r>
              <a:rPr lang="en-US" altLang="zh-CN" dirty="0"/>
              <a:t>solve</a:t>
            </a:r>
            <a:r>
              <a:rPr lang="zh-CN" altLang="en-US" dirty="0"/>
              <a:t>求解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D56417-7977-45F7-9D1E-D8D86D14ED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1315" y="1491522"/>
            <a:ext cx="6546974" cy="33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56352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正逆运动学求解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0800FC-37DF-4C4A-B2AD-B9C59618DD8C}"/>
              </a:ext>
            </a:extLst>
          </p:cNvPr>
          <p:cNvSpPr txBox="1"/>
          <p:nvPr/>
        </p:nvSpPr>
        <p:spPr>
          <a:xfrm>
            <a:off x="1227465" y="1152593"/>
            <a:ext cx="47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为方便求解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034AA8-A11E-4267-856A-6CE5D834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65" y="1787964"/>
            <a:ext cx="8324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0335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实验一：焊接直线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890A0B-7872-4443-BF10-D4CB8BF3C54E}"/>
              </a:ext>
            </a:extLst>
          </p:cNvPr>
          <p:cNvSpPr txBox="1"/>
          <p:nvPr/>
        </p:nvSpPr>
        <p:spPr>
          <a:xfrm>
            <a:off x="1417358" y="1844706"/>
            <a:ext cx="33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初始位置：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13DB0AA-90AE-445A-B3AC-DF43137B3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152639"/>
              </p:ext>
            </p:extLst>
          </p:nvPr>
        </p:nvGraphicFramePr>
        <p:xfrm>
          <a:off x="1408223" y="2285878"/>
          <a:ext cx="21272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063800" imgH="668520" progId="Equation.AxMath">
                  <p:embed/>
                </p:oleObj>
              </mc:Choice>
              <mc:Fallback>
                <p:oleObj name="AxMath" r:id="rId3" imgW="1063800" imgH="668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8082A65D-84D3-4DDC-8FC9-AC8D4A4E3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8223" y="2285878"/>
                        <a:ext cx="212725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C3C7308-8978-4DFB-9AAA-944E54FC5674}"/>
              </a:ext>
            </a:extLst>
          </p:cNvPr>
          <p:cNvSpPr txBox="1"/>
          <p:nvPr/>
        </p:nvSpPr>
        <p:spPr>
          <a:xfrm>
            <a:off x="1436623" y="4405604"/>
            <a:ext cx="212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焊接起点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2BB08C-AEFD-4C34-ADC5-198F10881B5A}"/>
              </a:ext>
            </a:extLst>
          </p:cNvPr>
          <p:cNvSpPr txBox="1"/>
          <p:nvPr/>
        </p:nvSpPr>
        <p:spPr>
          <a:xfrm>
            <a:off x="5672053" y="4405604"/>
            <a:ext cx="299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焊接终点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85285E5-2AF4-4B2A-BCF7-5B9CAD8281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621878"/>
              </p:ext>
            </p:extLst>
          </p:nvPr>
        </p:nvGraphicFramePr>
        <p:xfrm>
          <a:off x="1462110" y="4765601"/>
          <a:ext cx="283210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16240" imgH="668520" progId="Equation.AxMath">
                  <p:embed/>
                </p:oleObj>
              </mc:Choice>
              <mc:Fallback>
                <p:oleObj name="AxMath" r:id="rId5" imgW="1416240" imgH="66852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AC13828-CFB3-41C7-B2F0-B69694E869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2110" y="4765601"/>
                        <a:ext cx="2832100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BA10A5C-EF42-474C-ABB9-0E51ECD36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111327"/>
              </p:ext>
            </p:extLst>
          </p:nvPr>
        </p:nvGraphicFramePr>
        <p:xfrm>
          <a:off x="5446421" y="4774936"/>
          <a:ext cx="28352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417680" imgH="668520" progId="Equation.AxMath">
                  <p:embed/>
                </p:oleObj>
              </mc:Choice>
              <mc:Fallback>
                <p:oleObj name="AxMath" r:id="rId7" imgW="1417680" imgH="66852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51F3B02-7909-4AD3-94A7-87020DFD7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6421" y="4774936"/>
                        <a:ext cx="283527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BF21A3-5A0E-4397-B51E-6E5A8A48EB03}"/>
              </a:ext>
            </a:extLst>
          </p:cNvPr>
          <p:cNvCxnSpPr/>
          <p:nvPr/>
        </p:nvCxnSpPr>
        <p:spPr>
          <a:xfrm>
            <a:off x="2416675" y="3622553"/>
            <a:ext cx="0" cy="6824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53C42A9-EA8A-465F-A011-F7DF0547BB8A}"/>
              </a:ext>
            </a:extLst>
          </p:cNvPr>
          <p:cNvCxnSpPr/>
          <p:nvPr/>
        </p:nvCxnSpPr>
        <p:spPr>
          <a:xfrm>
            <a:off x="4294210" y="5433938"/>
            <a:ext cx="11522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52FCB17C-8A1D-440C-8AE8-4728FDEBBF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4927" y="331240"/>
            <a:ext cx="5713639" cy="35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0335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实验一：焊接直线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BF1A83B-B887-4CD7-A4B4-6656656B59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0626" y="933188"/>
            <a:ext cx="7123905" cy="58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7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6A1E33-9920-4DD9-AB54-321C2B9CEE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5595" y="1159445"/>
            <a:ext cx="7855784" cy="47899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55E18C-71DE-4B8A-A712-F6C6B00B45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3724" y="1404431"/>
            <a:ext cx="6936508" cy="36879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950B6A-51BE-4DE7-9335-3E81E6FDB3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68" y="1701900"/>
            <a:ext cx="5072772" cy="309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0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67B187-9107-45E7-835B-9AF4F5C9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162" y="949123"/>
            <a:ext cx="7553373" cy="4803495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5BF1E94-101B-45EF-AA65-3DA4A5FEC0ED}"/>
              </a:ext>
            </a:extLst>
          </p:cNvPr>
          <p:cNvCxnSpPr/>
          <p:nvPr/>
        </p:nvCxnSpPr>
        <p:spPr>
          <a:xfrm>
            <a:off x="3340608" y="4602480"/>
            <a:ext cx="0" cy="402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E628764F-39E2-414F-AB67-64FE512A8575}"/>
              </a:ext>
            </a:extLst>
          </p:cNvPr>
          <p:cNvSpPr/>
          <p:nvPr/>
        </p:nvSpPr>
        <p:spPr>
          <a:xfrm>
            <a:off x="3310128" y="5004816"/>
            <a:ext cx="60960" cy="7239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69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20234 -0.1277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-6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20312 -0.11944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3EC8ED-CD79-49B5-8CD0-2DDB50C7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635" y="654909"/>
            <a:ext cx="6377935" cy="60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BF9DC5-44EB-4E86-B854-C8738113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37" y="3915647"/>
            <a:ext cx="5266041" cy="2788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F2D01-DC06-479D-96A8-6A9EEED2BA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004" y="890160"/>
            <a:ext cx="4967646" cy="16643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92BF5F-7D94-4A09-AE39-EF261669D8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004" y="2786747"/>
            <a:ext cx="6638909" cy="14020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D519D71-7B00-4ED3-80C7-FC5FCDC0AD70}"/>
              </a:ext>
            </a:extLst>
          </p:cNvPr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705346-685F-46DC-9AE7-80947BBFC64E}"/>
              </a:ext>
            </a:extLst>
          </p:cNvPr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0E8FD87-266C-44EE-978E-007A273CC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717" y="4421062"/>
            <a:ext cx="4889183" cy="15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9640FE-9EEA-4DD8-86CB-60A8C367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47" y="1470490"/>
            <a:ext cx="5274918" cy="4309994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C6D0165-A172-418F-96BF-4EF5D485FE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716687"/>
              </p:ext>
            </p:extLst>
          </p:nvPr>
        </p:nvGraphicFramePr>
        <p:xfrm>
          <a:off x="832007" y="1077516"/>
          <a:ext cx="2886553" cy="347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900800" imgH="228600" progId="Equation.AxMath">
                  <p:embed/>
                </p:oleObj>
              </mc:Choice>
              <mc:Fallback>
                <p:oleObj name="AxMath" r:id="rId4" imgW="1900800" imgH="22860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700560F-7633-4DB4-A579-449FF8CDF2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007" y="1077516"/>
                        <a:ext cx="2886553" cy="347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AE806B0E-86F4-4AD9-B363-172DA051F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880" y="1655155"/>
            <a:ext cx="5626675" cy="43099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1199B4-226F-4113-9CD5-50B6FEA86B3B}"/>
              </a:ext>
            </a:extLst>
          </p:cNvPr>
          <p:cNvSpPr txBox="1"/>
          <p:nvPr/>
        </p:nvSpPr>
        <p:spPr>
          <a:xfrm>
            <a:off x="7689561" y="6064964"/>
            <a:ext cx="357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30s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1625373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28213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065442" y="407927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173967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文本框 23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66238" y="303497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机械臂实验部分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6376472" y="4186680"/>
            <a:ext cx="48013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机器人轨迹规划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15" name="六边形 1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28374" y="2384833"/>
            <a:ext cx="2422468" cy="208833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CONTENT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8" name="矩形 2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5830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实验二：最短焊接时间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E5ACA8-AF11-49E6-AE7D-95CD48EACF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8133" y="1407172"/>
            <a:ext cx="4604599" cy="38770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8B354-2ED4-40C8-A655-4073991A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0173" y="1407172"/>
            <a:ext cx="4604599" cy="37525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9655B6-163E-4DC5-A304-4A3AEF99ED19}"/>
              </a:ext>
            </a:extLst>
          </p:cNvPr>
          <p:cNvSpPr txBox="1"/>
          <p:nvPr/>
        </p:nvSpPr>
        <p:spPr>
          <a:xfrm>
            <a:off x="7584524" y="5450828"/>
            <a:ext cx="529060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焊接总时间为</a:t>
            </a:r>
            <a:r>
              <a:rPr lang="en-US" altLang="zh-CN" dirty="0">
                <a:solidFill>
                  <a:schemeClr val="tx2"/>
                </a:solidFill>
              </a:rPr>
              <a:t>29s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机器人轨迹跟踪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8" name="组合 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5" name="矩形 14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0" name="矩形 9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CB467-D723-4D07-AAC3-161E9E03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0"/>
          <a:stretch/>
        </p:blipFill>
        <p:spPr>
          <a:xfrm>
            <a:off x="1344232" y="776011"/>
            <a:ext cx="9721429" cy="35161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AA81B-A215-4118-B3D4-C2B37CAD01AC}"/>
              </a:ext>
            </a:extLst>
          </p:cNvPr>
          <p:cNvGrpSpPr/>
          <p:nvPr/>
        </p:nvGrpSpPr>
        <p:grpSpPr>
          <a:xfrm>
            <a:off x="1394097" y="1008092"/>
            <a:ext cx="309700" cy="369332"/>
            <a:chOff x="925585" y="1027944"/>
            <a:chExt cx="309700" cy="3693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E702D1A-3D42-4DC6-A3EA-710B01C6DFEA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713859-6FF2-40AA-A9F9-FFA77E73ECD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4C4A25-D53C-4873-B24E-3EA74B386D99}"/>
              </a:ext>
            </a:extLst>
          </p:cNvPr>
          <p:cNvGrpSpPr/>
          <p:nvPr/>
        </p:nvGrpSpPr>
        <p:grpSpPr>
          <a:xfrm>
            <a:off x="2579961" y="1008092"/>
            <a:ext cx="309700" cy="369332"/>
            <a:chOff x="925585" y="1027944"/>
            <a:chExt cx="3097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7BB8017-64DC-4FE4-9545-897ABA0FC2EB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FD0359C-B83A-449B-BB11-E1A2BAA16F6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278A9EB-2747-4951-8D6C-2FE5CF4B9197}"/>
              </a:ext>
            </a:extLst>
          </p:cNvPr>
          <p:cNvGrpSpPr/>
          <p:nvPr/>
        </p:nvGrpSpPr>
        <p:grpSpPr>
          <a:xfrm>
            <a:off x="6204947" y="924344"/>
            <a:ext cx="309700" cy="369332"/>
            <a:chOff x="925585" y="1027944"/>
            <a:chExt cx="309700" cy="3693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CAF91E1-87A1-441A-A757-14321F11D00C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FBEFC1E-7357-4AAD-8C67-CFC32025FCC2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D0E2B09-FD60-4DB0-ACB8-EAAC9BE8B42A}"/>
              </a:ext>
            </a:extLst>
          </p:cNvPr>
          <p:cNvGrpSpPr/>
          <p:nvPr/>
        </p:nvGrpSpPr>
        <p:grpSpPr>
          <a:xfrm>
            <a:off x="7545661" y="924344"/>
            <a:ext cx="309700" cy="369332"/>
            <a:chOff x="925585" y="1027944"/>
            <a:chExt cx="309700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95EC1D3-6223-4C70-8EBE-C9102EBFC02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9F9D896-FFA7-45B4-AD1B-46CFF5D8AF9C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5237E95-4219-497C-AB51-92D2BF8B9E1E}"/>
              </a:ext>
            </a:extLst>
          </p:cNvPr>
          <p:cNvGrpSpPr/>
          <p:nvPr/>
        </p:nvGrpSpPr>
        <p:grpSpPr>
          <a:xfrm>
            <a:off x="9252787" y="823426"/>
            <a:ext cx="309700" cy="369332"/>
            <a:chOff x="925585" y="1027944"/>
            <a:chExt cx="309700" cy="3693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32E4404-BFDD-43D7-9BFD-2A04839F5478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1F842A7-6C49-4FFA-869B-22A6F27BFF71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53993B1-B487-4291-B148-01D16776E4EA}"/>
              </a:ext>
            </a:extLst>
          </p:cNvPr>
          <p:cNvGrpSpPr/>
          <p:nvPr/>
        </p:nvGrpSpPr>
        <p:grpSpPr>
          <a:xfrm>
            <a:off x="1641108" y="4470355"/>
            <a:ext cx="309700" cy="369332"/>
            <a:chOff x="925585" y="1027944"/>
            <a:chExt cx="309700" cy="36933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46BD0A3-7A4D-482C-91E3-4745433072A0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E557867-9E3E-49D2-A695-10F0E4D5F6E8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DAD7205-4E1C-4720-8024-5938F0E44B13}"/>
              </a:ext>
            </a:extLst>
          </p:cNvPr>
          <p:cNvGrpSpPr/>
          <p:nvPr/>
        </p:nvGrpSpPr>
        <p:grpSpPr>
          <a:xfrm>
            <a:off x="5015322" y="4480358"/>
            <a:ext cx="309700" cy="369332"/>
            <a:chOff x="925585" y="1027944"/>
            <a:chExt cx="309700" cy="369332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82EA471-15FF-4212-AE1D-B6C5FD48AE37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82D327-66AC-496F-AA4A-2AF1CE9EF559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5F9A60-D282-46FF-8816-6124455C68AA}"/>
              </a:ext>
            </a:extLst>
          </p:cNvPr>
          <p:cNvGrpSpPr/>
          <p:nvPr/>
        </p:nvGrpSpPr>
        <p:grpSpPr>
          <a:xfrm>
            <a:off x="8332420" y="4480358"/>
            <a:ext cx="309700" cy="369332"/>
            <a:chOff x="925585" y="1027944"/>
            <a:chExt cx="309700" cy="36933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937FDF4-7B86-40D1-9CAA-1E0F67363BDE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91AA36-96C3-4CBF-8110-13E19765D90E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F0BCF2A-B375-4F0D-A654-4A7C264593D8}"/>
              </a:ext>
            </a:extLst>
          </p:cNvPr>
          <p:cNvGrpSpPr/>
          <p:nvPr/>
        </p:nvGrpSpPr>
        <p:grpSpPr>
          <a:xfrm>
            <a:off x="3682157" y="5295576"/>
            <a:ext cx="309700" cy="369332"/>
            <a:chOff x="925585" y="1027944"/>
            <a:chExt cx="309700" cy="36933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C5617A7-DEC5-4C51-BA0F-4A7D5A5DE2A6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C0421FB-809D-4371-9107-0CBA1D6D9083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E8D292-E567-4E54-935F-2BCD09E7110E}"/>
              </a:ext>
            </a:extLst>
          </p:cNvPr>
          <p:cNvGrpSpPr/>
          <p:nvPr/>
        </p:nvGrpSpPr>
        <p:grpSpPr>
          <a:xfrm>
            <a:off x="7377820" y="5295576"/>
            <a:ext cx="309700" cy="369332"/>
            <a:chOff x="925585" y="1027944"/>
            <a:chExt cx="309700" cy="36933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190AAE1-5495-4224-BC7D-FB53B2E4C725}"/>
                </a:ext>
              </a:extLst>
            </p:cNvPr>
            <p:cNvSpPr/>
            <p:nvPr/>
          </p:nvSpPr>
          <p:spPr>
            <a:xfrm>
              <a:off x="946978" y="1067760"/>
              <a:ext cx="288307" cy="28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5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2F8AA64-1169-4623-9878-855F59133C3D}"/>
                </a:ext>
              </a:extLst>
            </p:cNvPr>
            <p:cNvSpPr txBox="1"/>
            <p:nvPr/>
          </p:nvSpPr>
          <p:spPr>
            <a:xfrm>
              <a:off x="925585" y="1027944"/>
              <a:ext cx="24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42408A5-CE0A-4C47-BB75-0E5059EF6146}"/>
              </a:ext>
            </a:extLst>
          </p:cNvPr>
          <p:cNvSpPr txBox="1"/>
          <p:nvPr/>
        </p:nvSpPr>
        <p:spPr>
          <a:xfrm>
            <a:off x="2024760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期望轨迹坐标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867FFDA-5F6B-49EB-ACA6-89A26A135510}"/>
              </a:ext>
            </a:extLst>
          </p:cNvPr>
          <p:cNvSpPr txBox="1"/>
          <p:nvPr/>
        </p:nvSpPr>
        <p:spPr>
          <a:xfrm>
            <a:off x="5433278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速度控制模块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B5003A1-2A33-482F-9E96-A040A435F43B}"/>
              </a:ext>
            </a:extLst>
          </p:cNvPr>
          <p:cNvSpPr txBox="1"/>
          <p:nvPr/>
        </p:nvSpPr>
        <p:spPr>
          <a:xfrm>
            <a:off x="8750691" y="4480358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机器人运动学模型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A9D5FC8-371A-4038-88C5-7618F20A9CFD}"/>
              </a:ext>
            </a:extLst>
          </p:cNvPr>
          <p:cNvSpPr txBox="1"/>
          <p:nvPr/>
        </p:nvSpPr>
        <p:spPr>
          <a:xfrm>
            <a:off x="4102684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电机控制模块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91A10BF-DF99-43A2-898A-29C34EFF94D6}"/>
              </a:ext>
            </a:extLst>
          </p:cNvPr>
          <p:cNvSpPr txBox="1"/>
          <p:nvPr/>
        </p:nvSpPr>
        <p:spPr>
          <a:xfrm>
            <a:off x="7816559" y="5295576"/>
            <a:ext cx="231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里程计模块</a:t>
            </a:r>
          </a:p>
        </p:txBody>
      </p:sp>
    </p:spTree>
    <p:extLst>
      <p:ext uri="{BB962C8B-B14F-4D97-AF65-F5344CB8AC3E}">
        <p14:creationId xmlns:p14="http://schemas.microsoft.com/office/powerpoint/2010/main" val="4904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235595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A*</a:t>
            </a:r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A29603-D6DC-4173-ABD9-320FF7568E3B}"/>
              </a:ext>
            </a:extLst>
          </p:cNvPr>
          <p:cNvGrpSpPr/>
          <p:nvPr/>
        </p:nvGrpSpPr>
        <p:grpSpPr>
          <a:xfrm>
            <a:off x="617498" y="1517823"/>
            <a:ext cx="6146158" cy="4872942"/>
            <a:chOff x="588315" y="992529"/>
            <a:chExt cx="6146158" cy="487294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068482-3993-4F27-A66D-8AF5558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2" t="16034" r="23386" b="12912"/>
            <a:stretch/>
          </p:blipFill>
          <p:spPr>
            <a:xfrm>
              <a:off x="588315" y="992529"/>
              <a:ext cx="6146158" cy="4872942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7A42B29-84D6-4F9B-BF16-DAF80E648446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7C91B11-9C33-4679-8F5F-DF71D9DEDF34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8EC845BA-6A4D-44B2-B31B-47A9C5BD12A1}"/>
              </a:ext>
            </a:extLst>
          </p:cNvPr>
          <p:cNvSpPr/>
          <p:nvPr/>
        </p:nvSpPr>
        <p:spPr>
          <a:xfrm>
            <a:off x="7397669" y="1517823"/>
            <a:ext cx="172720" cy="1727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C4B5B5F-C761-4A4E-A1E4-CD556EA8512D}"/>
              </a:ext>
            </a:extLst>
          </p:cNvPr>
          <p:cNvSpPr/>
          <p:nvPr/>
        </p:nvSpPr>
        <p:spPr>
          <a:xfrm>
            <a:off x="7397669" y="2146443"/>
            <a:ext cx="172720" cy="17272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11911-E0A3-4348-B364-18F98353BAF0}"/>
              </a:ext>
            </a:extLst>
          </p:cNvPr>
          <p:cNvSpPr txBox="1"/>
          <p:nvPr/>
        </p:nvSpPr>
        <p:spPr>
          <a:xfrm>
            <a:off x="7736305" y="1432185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5832BE-6638-4ACC-A1B4-6156AADE9F00}"/>
              </a:ext>
            </a:extLst>
          </p:cNvPr>
          <p:cNvSpPr txBox="1"/>
          <p:nvPr/>
        </p:nvSpPr>
        <p:spPr>
          <a:xfrm>
            <a:off x="7736305" y="2047134"/>
            <a:ext cx="80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C13DA8-91BD-4E00-BF4F-582539C2BD28}"/>
              </a:ext>
            </a:extLst>
          </p:cNvPr>
          <p:cNvSpPr/>
          <p:nvPr/>
        </p:nvSpPr>
        <p:spPr>
          <a:xfrm>
            <a:off x="7347404" y="2680357"/>
            <a:ext cx="267199" cy="267199"/>
          </a:xfrm>
          <a:prstGeom prst="rect">
            <a:avLst/>
          </a:prstGeom>
          <a:solidFill>
            <a:schemeClr val="tx2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246834-3E6C-429E-8EB9-54B322FEB3CF}"/>
              </a:ext>
            </a:extLst>
          </p:cNvPr>
          <p:cNvSpPr txBox="1"/>
          <p:nvPr/>
        </p:nvSpPr>
        <p:spPr>
          <a:xfrm>
            <a:off x="7736305" y="2642729"/>
            <a:ext cx="20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障碍物</a:t>
            </a:r>
            <a:r>
              <a:rPr lang="en-US" altLang="zh-CN" dirty="0"/>
              <a:t>/</a:t>
            </a:r>
            <a:r>
              <a:rPr lang="zh-CN" altLang="en-US" dirty="0"/>
              <a:t>地图边界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7EF4BF5-F722-4E58-A864-62F3C03E3E88}"/>
              </a:ext>
            </a:extLst>
          </p:cNvPr>
          <p:cNvSpPr/>
          <p:nvPr/>
        </p:nvSpPr>
        <p:spPr>
          <a:xfrm>
            <a:off x="7345555" y="3326404"/>
            <a:ext cx="267199" cy="267199"/>
          </a:xfrm>
          <a:prstGeom prst="rect">
            <a:avLst/>
          </a:prstGeom>
          <a:solidFill>
            <a:srgbClr val="FF00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D814CA-9334-4DF4-92D6-FBCCDB56ADCF}"/>
              </a:ext>
            </a:extLst>
          </p:cNvPr>
          <p:cNvSpPr/>
          <p:nvPr/>
        </p:nvSpPr>
        <p:spPr>
          <a:xfrm>
            <a:off x="7345556" y="3954294"/>
            <a:ext cx="267199" cy="267199"/>
          </a:xfrm>
          <a:prstGeom prst="rect">
            <a:avLst/>
          </a:prstGeom>
          <a:solidFill>
            <a:srgbClr val="00FF00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6E75DD-85DF-4BA7-A243-ED8D51BD3B90}"/>
              </a:ext>
            </a:extLst>
          </p:cNvPr>
          <p:cNvSpPr/>
          <p:nvPr/>
        </p:nvSpPr>
        <p:spPr>
          <a:xfrm>
            <a:off x="7345555" y="4693834"/>
            <a:ext cx="267199" cy="267199"/>
          </a:xfrm>
          <a:prstGeom prst="rect">
            <a:avLst/>
          </a:prstGeom>
          <a:solidFill>
            <a:schemeClr val="bg1"/>
          </a:solidFill>
          <a:ln>
            <a:solidFill>
              <a:srgbClr val="727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3964EA-58CA-423D-A460-2E8F754D454F}"/>
              </a:ext>
            </a:extLst>
          </p:cNvPr>
          <p:cNvSpPr txBox="1"/>
          <p:nvPr/>
        </p:nvSpPr>
        <p:spPr>
          <a:xfrm>
            <a:off x="7736305" y="3275337"/>
            <a:ext cx="3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已找到最短路径的点所在栅格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771DDD-2DCC-4052-91A3-B45DD17B9BC0}"/>
              </a:ext>
            </a:extLst>
          </p:cNvPr>
          <p:cNvSpPr txBox="1"/>
          <p:nvPr/>
        </p:nvSpPr>
        <p:spPr>
          <a:xfrm>
            <a:off x="7736305" y="3878247"/>
            <a:ext cx="329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已找到路径但还未确认是最短路径的点所在栅格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1C8B4FA-EED7-4434-994D-965EEF64322D}"/>
              </a:ext>
            </a:extLst>
          </p:cNvPr>
          <p:cNvSpPr txBox="1"/>
          <p:nvPr/>
        </p:nvSpPr>
        <p:spPr>
          <a:xfrm>
            <a:off x="7736305" y="4646412"/>
            <a:ext cx="32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还未查找的点所在栅格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3DE565-FC68-4C28-A5CC-41A278C1F342}"/>
              </a:ext>
            </a:extLst>
          </p:cNvPr>
          <p:cNvSpPr txBox="1"/>
          <p:nvPr/>
        </p:nvSpPr>
        <p:spPr>
          <a:xfrm>
            <a:off x="7345555" y="5624809"/>
            <a:ext cx="340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坐标值代表栅格的标号，标号</a:t>
            </a:r>
            <a:r>
              <a:rPr lang="en-US" altLang="zh-CN" dirty="0"/>
              <a:t>×</a:t>
            </a:r>
            <a:r>
              <a:rPr lang="zh-CN" altLang="en-US" dirty="0"/>
              <a:t>栅格的边长得到相应的路径长度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C7E25-BEC4-4F94-BB0F-BEBD80F4CA0B}"/>
              </a:ext>
            </a:extLst>
          </p:cNvPr>
          <p:cNvSpPr txBox="1"/>
          <p:nvPr/>
        </p:nvSpPr>
        <p:spPr>
          <a:xfrm>
            <a:off x="617497" y="823878"/>
            <a:ext cx="678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给定地图、起点、终点，输出一系列轨迹坐标点</a:t>
            </a:r>
          </a:p>
        </p:txBody>
      </p:sp>
    </p:spTree>
    <p:extLst>
      <p:ext uri="{BB962C8B-B14F-4D97-AF65-F5344CB8AC3E}">
        <p14:creationId xmlns:p14="http://schemas.microsoft.com/office/powerpoint/2010/main" val="33536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F77541CD-3B65-4DAC-A39B-7BB55F9DDECB}"/>
              </a:ext>
            </a:extLst>
          </p:cNvPr>
          <p:cNvSpPr/>
          <p:nvPr/>
        </p:nvSpPr>
        <p:spPr>
          <a:xfrm>
            <a:off x="8353014" y="2205499"/>
            <a:ext cx="2590604" cy="3319811"/>
          </a:xfrm>
          <a:prstGeom prst="rect">
            <a:avLst/>
          </a:prstGeom>
          <a:solidFill>
            <a:srgbClr val="E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0F2018-DC7A-409B-94DB-188DE459FC89}"/>
              </a:ext>
            </a:extLst>
          </p:cNvPr>
          <p:cNvSpPr/>
          <p:nvPr/>
        </p:nvSpPr>
        <p:spPr>
          <a:xfrm>
            <a:off x="4555996" y="2205500"/>
            <a:ext cx="2786015" cy="3319811"/>
          </a:xfrm>
          <a:prstGeom prst="rect">
            <a:avLst/>
          </a:prstGeom>
          <a:solidFill>
            <a:srgbClr val="D2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3820A3-AE4A-420C-8F48-307772C5BC14}"/>
              </a:ext>
            </a:extLst>
          </p:cNvPr>
          <p:cNvSpPr/>
          <p:nvPr/>
        </p:nvSpPr>
        <p:spPr>
          <a:xfrm>
            <a:off x="722478" y="2205500"/>
            <a:ext cx="2786015" cy="3319811"/>
          </a:xfrm>
          <a:prstGeom prst="rect">
            <a:avLst/>
          </a:prstGeom>
          <a:solidFill>
            <a:srgbClr val="B7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速度控制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5201" y="1170120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由期望轨迹坐标、机器人当前状态得到当前所需的机器人质心速度和转角速度。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64F9AC7D-F318-4804-8DDE-66B51C3D4099}"/>
              </a:ext>
            </a:extLst>
          </p:cNvPr>
          <p:cNvSpPr/>
          <p:nvPr/>
        </p:nvSpPr>
        <p:spPr>
          <a:xfrm>
            <a:off x="1492488" y="2601820"/>
            <a:ext cx="1213274" cy="500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预瞄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14F396DC-0E6C-4E88-995C-D301B06D550C}"/>
              </a:ext>
            </a:extLst>
          </p:cNvPr>
          <p:cNvSpPr/>
          <p:nvPr/>
        </p:nvSpPr>
        <p:spPr>
          <a:xfrm>
            <a:off x="5052566" y="2512523"/>
            <a:ext cx="1758703" cy="54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计算输出量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02DDF61-7D51-47A3-8750-4802E42EADCE}"/>
              </a:ext>
            </a:extLst>
          </p:cNvPr>
          <p:cNvSpPr/>
          <p:nvPr/>
        </p:nvSpPr>
        <p:spPr>
          <a:xfrm>
            <a:off x="8661503" y="2496104"/>
            <a:ext cx="1871504" cy="581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18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机器人停止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3771770C-E081-47F7-A508-425B0EC34EBA}"/>
              </a:ext>
            </a:extLst>
          </p:cNvPr>
          <p:cNvSpPr txBox="1"/>
          <p:nvPr/>
        </p:nvSpPr>
        <p:spPr>
          <a:xfrm>
            <a:off x="1009023" y="3433864"/>
            <a:ext cx="2212927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首先根据当前坐标得到最近的预定轨迹上的点，再设置合适的预瞄距离得到预期的位置。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CC2CE38B-EE76-4B69-9EA8-7B2CF7B52AF1}"/>
              </a:ext>
            </a:extLst>
          </p:cNvPr>
          <p:cNvSpPr txBox="1"/>
          <p:nvPr/>
        </p:nvSpPr>
        <p:spPr>
          <a:xfrm>
            <a:off x="4795524" y="3429000"/>
            <a:ext cx="2469842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根据预期位置与当前位置得到相差距离以及角度，乘以一定的系数作为速度以及转角速度作为输出量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D454EBD5-E4F9-48A0-A9CC-E08939D3555D}"/>
              </a:ext>
            </a:extLst>
          </p:cNvPr>
          <p:cNvSpPr txBox="1"/>
          <p:nvPr/>
        </p:nvSpPr>
        <p:spPr>
          <a:xfrm>
            <a:off x="8492461" y="3429000"/>
            <a:ext cx="2311710" cy="106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当到达指定位置后，输出量均置为0，使机器人停止行驶。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5931F08-2E5E-4973-AECC-8BC10A5CAEDD}"/>
              </a:ext>
            </a:extLst>
          </p:cNvPr>
          <p:cNvSpPr/>
          <p:nvPr/>
        </p:nvSpPr>
        <p:spPr>
          <a:xfrm>
            <a:off x="3754928" y="2512523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A6ACA370-BC76-4436-BBC9-AB6772C565F2}"/>
              </a:ext>
            </a:extLst>
          </p:cNvPr>
          <p:cNvSpPr/>
          <p:nvPr/>
        </p:nvSpPr>
        <p:spPr>
          <a:xfrm>
            <a:off x="7479189" y="2480054"/>
            <a:ext cx="758150" cy="5009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99267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机器人运动学模型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E9F26F-9BA9-4720-B19C-2C72C8B16BE6}"/>
              </a:ext>
            </a:extLst>
          </p:cNvPr>
          <p:cNvSpPr txBox="1"/>
          <p:nvPr/>
        </p:nvSpPr>
        <p:spPr>
          <a:xfrm>
            <a:off x="1497527" y="1299884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由机器人质心速度和转角速度得到相应的左右轮速度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9169DB-F863-4822-B938-07FED1B0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30409" r="28750" b="32199"/>
          <a:stretch/>
        </p:blipFill>
        <p:spPr>
          <a:xfrm>
            <a:off x="1705126" y="2344969"/>
            <a:ext cx="3593665" cy="3557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/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406B706-EDCB-43CD-A960-A5D68384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059668"/>
                <a:ext cx="404670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/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2536C-6203-478F-BD5E-06F261668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1" y="3733800"/>
                <a:ext cx="404670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3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222368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电机控制模块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85962A-98A6-46BB-8DF7-9ECD8A87D81E}"/>
              </a:ext>
            </a:extLst>
          </p:cNvPr>
          <p:cNvSpPr txBox="1"/>
          <p:nvPr/>
        </p:nvSpPr>
        <p:spPr>
          <a:xfrm>
            <a:off x="1118405" y="1006727"/>
            <a:ext cx="91969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输入要求的左右轮速度控制电机，并输出车轮实际转速用于里程计积分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11B222-EB66-4A92-9FCE-F49625D0E052}"/>
              </a:ext>
            </a:extLst>
          </p:cNvPr>
          <p:cNvGrpSpPr/>
          <p:nvPr/>
        </p:nvGrpSpPr>
        <p:grpSpPr>
          <a:xfrm>
            <a:off x="1814253" y="2003899"/>
            <a:ext cx="8792927" cy="3453320"/>
            <a:chOff x="1522423" y="1964988"/>
            <a:chExt cx="8792927" cy="345332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BEC634-785D-42B9-B7DD-61221623FD73}"/>
                </a:ext>
              </a:extLst>
            </p:cNvPr>
            <p:cNvSpPr txBox="1"/>
            <p:nvPr/>
          </p:nvSpPr>
          <p:spPr>
            <a:xfrm>
              <a:off x="1522423" y="3519260"/>
              <a:ext cx="11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期望的左右轮速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7F85D8A-38BE-4FC8-9DC3-2C929FD73456}"/>
                </a:ext>
              </a:extLst>
            </p:cNvPr>
            <p:cNvGrpSpPr/>
            <p:nvPr/>
          </p:nvGrpSpPr>
          <p:grpSpPr>
            <a:xfrm>
              <a:off x="2546717" y="1964988"/>
              <a:ext cx="7768633" cy="3453320"/>
              <a:chOff x="2546717" y="1964988"/>
              <a:chExt cx="7768633" cy="345332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26F70D2-E45B-49D6-A8E0-574DA8CE39A7}"/>
                  </a:ext>
                </a:extLst>
              </p:cNvPr>
              <p:cNvGrpSpPr/>
              <p:nvPr/>
            </p:nvGrpSpPr>
            <p:grpSpPr>
              <a:xfrm>
                <a:off x="2546717" y="1964988"/>
                <a:ext cx="6850202" cy="3453320"/>
                <a:chOff x="2546717" y="1964988"/>
                <a:chExt cx="6850202" cy="345332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0B9FEFD3-E2D8-4655-9C9A-83F6B109E151}"/>
                    </a:ext>
                  </a:extLst>
                </p:cNvPr>
                <p:cNvGrpSpPr/>
                <p:nvPr/>
              </p:nvGrpSpPr>
              <p:grpSpPr>
                <a:xfrm>
                  <a:off x="3093395" y="1964988"/>
                  <a:ext cx="6303524" cy="3453320"/>
                  <a:chOff x="1760706" y="1984443"/>
                  <a:chExt cx="6303524" cy="345332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185F17E8-7B86-417F-B4B7-04F6A4F34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4442" t="28936" r="33856" b="20709"/>
                  <a:stretch/>
                </p:blipFill>
                <p:spPr>
                  <a:xfrm>
                    <a:off x="1760706" y="1984443"/>
                    <a:ext cx="6303524" cy="3453320"/>
                  </a:xfrm>
                  <a:prstGeom prst="rect">
                    <a:avLst/>
                  </a:prstGeom>
                </p:spPr>
              </p:pic>
              <p:sp>
                <p:nvSpPr>
                  <p:cNvPr id="5" name="矩形: 圆角 4">
                    <a:extLst>
                      <a:ext uri="{FF2B5EF4-FFF2-40B4-BE49-F238E27FC236}">
                        <a16:creationId xmlns:a16="http://schemas.microsoft.com/office/drawing/2014/main" id="{76B331A9-95E4-4EFF-9659-EB0616E7E42F}"/>
                      </a:ext>
                    </a:extLst>
                  </p:cNvPr>
                  <p:cNvSpPr/>
                  <p:nvPr/>
                </p:nvSpPr>
                <p:spPr>
                  <a:xfrm>
                    <a:off x="1760706" y="2714017"/>
                    <a:ext cx="1293779" cy="2295728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" name="矩形: 圆角 10">
                    <a:extLst>
                      <a:ext uri="{FF2B5EF4-FFF2-40B4-BE49-F238E27FC236}">
                        <a16:creationId xmlns:a16="http://schemas.microsoft.com/office/drawing/2014/main" id="{87D0F5F7-D594-4838-A89D-E0BDE055C2AF}"/>
                      </a:ext>
                    </a:extLst>
                  </p:cNvPr>
                  <p:cNvSpPr/>
                  <p:nvPr/>
                </p:nvSpPr>
                <p:spPr>
                  <a:xfrm>
                    <a:off x="6225702" y="2261681"/>
                    <a:ext cx="1011677" cy="890081"/>
                  </a:xfrm>
                  <a:prstGeom prst="round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10" name="箭头: 右 9">
                  <a:extLst>
                    <a:ext uri="{FF2B5EF4-FFF2-40B4-BE49-F238E27FC236}">
                      <a16:creationId xmlns:a16="http://schemas.microsoft.com/office/drawing/2014/main" id="{5FD92A16-FBD5-4E3C-99F1-C55B9EFC2DEA}"/>
                    </a:ext>
                  </a:extLst>
                </p:cNvPr>
                <p:cNvSpPr/>
                <p:nvPr/>
              </p:nvSpPr>
              <p:spPr>
                <a:xfrm rot="10800000">
                  <a:off x="2546717" y="3677055"/>
                  <a:ext cx="546678" cy="33074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8ADB7BF1-DC56-463D-9992-DA1A6A45807A}"/>
                  </a:ext>
                </a:extLst>
              </p:cNvPr>
              <p:cNvSpPr/>
              <p:nvPr/>
            </p:nvSpPr>
            <p:spPr>
              <a:xfrm>
                <a:off x="8570068" y="2529191"/>
                <a:ext cx="546678" cy="330741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3D743F-18FD-4472-8D1B-F0BBF5E3A183}"/>
                  </a:ext>
                </a:extLst>
              </p:cNvPr>
              <p:cNvSpPr txBox="1"/>
              <p:nvPr/>
            </p:nvSpPr>
            <p:spPr>
              <a:xfrm>
                <a:off x="9203507" y="2371395"/>
                <a:ext cx="1111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实际的左右轮速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883849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里程计模块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EA681-F163-40AA-87F8-CE76579C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5" t="20283" r="24202" b="17731"/>
          <a:stretch/>
        </p:blipFill>
        <p:spPr>
          <a:xfrm>
            <a:off x="1806102" y="1984441"/>
            <a:ext cx="8579796" cy="42509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C115A4-F36E-4F74-AF92-0CBAFB75DA35}"/>
              </a:ext>
            </a:extLst>
          </p:cNvPr>
          <p:cNvSpPr txBox="1"/>
          <p:nvPr/>
        </p:nvSpPr>
        <p:spPr>
          <a:xfrm>
            <a:off x="1294964" y="1065094"/>
            <a:ext cx="846334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输入左右轮速度，利用几何关系得到机器人质心速度、角速度、坐标及转角等状态，作为速度控制模块的输入实现闭环反馈控制</a:t>
            </a:r>
          </a:p>
        </p:txBody>
      </p:sp>
    </p:spTree>
    <p:extLst>
      <p:ext uri="{BB962C8B-B14F-4D97-AF65-F5344CB8AC3E}">
        <p14:creationId xmlns:p14="http://schemas.microsoft.com/office/powerpoint/2010/main" val="25136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场地布置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0F4B5A-D19A-4089-AA58-DF0F6D94448E}"/>
              </a:ext>
            </a:extLst>
          </p:cNvPr>
          <p:cNvGrpSpPr/>
          <p:nvPr/>
        </p:nvGrpSpPr>
        <p:grpSpPr>
          <a:xfrm>
            <a:off x="1066819" y="1633433"/>
            <a:ext cx="3677747" cy="3774333"/>
            <a:chOff x="2023353" y="1468875"/>
            <a:chExt cx="3356043" cy="37743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18F2F8-95D2-4674-8D0C-F47DDF550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3" t="22980" r="34501" b="21986"/>
            <a:stretch/>
          </p:blipFill>
          <p:spPr>
            <a:xfrm>
              <a:off x="2023353" y="1468875"/>
              <a:ext cx="3356043" cy="3774333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CCEF29-8FFC-466F-BB7E-657489E2D23D}"/>
                </a:ext>
              </a:extLst>
            </p:cNvPr>
            <p:cNvSpPr/>
            <p:nvPr/>
          </p:nvSpPr>
          <p:spPr>
            <a:xfrm>
              <a:off x="2585720" y="4516120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B39127-99A8-4F5B-B4B9-A31404B94A89}"/>
                </a:ext>
              </a:extLst>
            </p:cNvPr>
            <p:cNvSpPr/>
            <p:nvPr/>
          </p:nvSpPr>
          <p:spPr>
            <a:xfrm>
              <a:off x="4648200" y="287020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31B6FEF-9CCA-48C6-B911-94989893B859}"/>
              </a:ext>
            </a:extLst>
          </p:cNvPr>
          <p:cNvGrpSpPr/>
          <p:nvPr/>
        </p:nvGrpSpPr>
        <p:grpSpPr>
          <a:xfrm>
            <a:off x="5982836" y="1921214"/>
            <a:ext cx="4107990" cy="3198772"/>
            <a:chOff x="3717156" y="1763017"/>
            <a:chExt cx="4107990" cy="31987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80887F-5491-460B-BC6C-BDF3216D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894" y="1763017"/>
              <a:ext cx="4027252" cy="3198772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20E65A-27A0-4931-9523-E9455E2D3B3C}"/>
                </a:ext>
              </a:extLst>
            </p:cNvPr>
            <p:cNvSpPr/>
            <p:nvPr/>
          </p:nvSpPr>
          <p:spPr>
            <a:xfrm>
              <a:off x="3717156" y="4718184"/>
              <a:ext cx="172720" cy="1727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25D74DE-0A2C-4F19-9106-D9867A3564CE}"/>
                </a:ext>
              </a:extLst>
            </p:cNvPr>
            <p:cNvSpPr/>
            <p:nvPr/>
          </p:nvSpPr>
          <p:spPr>
            <a:xfrm>
              <a:off x="7177133" y="2311670"/>
              <a:ext cx="172720" cy="17272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6CB5B7-D663-4C5E-87E7-BCD5141E8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516" y="2859932"/>
              <a:ext cx="710118" cy="194461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8116C-E716-4C23-B1AB-3AE1E0466850}"/>
                </a:ext>
              </a:extLst>
            </p:cNvPr>
            <p:cNvCxnSpPr>
              <a:cxnSpLocks/>
            </p:cNvCxnSpPr>
            <p:nvPr/>
          </p:nvCxnSpPr>
          <p:spPr>
            <a:xfrm>
              <a:off x="4472940" y="2863533"/>
              <a:ext cx="1748790" cy="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A1D0A47-0928-45EA-B00C-95E72502F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4768" y="2398030"/>
              <a:ext cx="49522" cy="476282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647CC12-D399-47AE-ABF8-DD7E7944B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4768" y="2398030"/>
              <a:ext cx="1118725" cy="28940"/>
            </a:xfrm>
            <a:prstGeom prst="line">
              <a:avLst/>
            </a:prstGeom>
            <a:ln w="571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74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154401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运行程序，实验过程如下（视频）：</a:t>
            </a:r>
          </a:p>
        </p:txBody>
      </p:sp>
      <p:pic>
        <p:nvPicPr>
          <p:cNvPr id="2" name="快速实验视频">
            <a:hlinkClick r:id="" action="ppaction://media"/>
            <a:extLst>
              <a:ext uri="{FF2B5EF4-FFF2-40B4-BE49-F238E27FC236}">
                <a16:creationId xmlns:a16="http://schemas.microsoft.com/office/drawing/2014/main" id="{049FA12A-8E6E-4F07-A2C4-F3CB5990D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0187" y="1312441"/>
            <a:ext cx="9118060" cy="51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58" y="3890679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机械臂理论部分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grpSp>
        <p:nvGrpSpPr>
          <p:cNvPr id="5" name="组合 4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8" name="矩形 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813" y="154003"/>
            <a:ext cx="324319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实验验证与结果分析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B105E-BACB-4BC9-B7B9-687B35F76702}"/>
              </a:ext>
            </a:extLst>
          </p:cNvPr>
          <p:cNvSpPr txBox="1"/>
          <p:nvPr/>
        </p:nvSpPr>
        <p:spPr>
          <a:xfrm>
            <a:off x="573324" y="823542"/>
            <a:ext cx="84633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indent="0"/>
            <a:r>
              <a:rPr lang="zh-CN" altLang="en-US" sz="2000" dirty="0"/>
              <a:t>绘出机器人轨迹：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2523D1-2003-4A10-AAF4-617A9B7D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5" y="1409707"/>
            <a:ext cx="6459773" cy="49173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90370A-254C-4CDE-89C6-91D1E3D58181}"/>
              </a:ext>
            </a:extLst>
          </p:cNvPr>
          <p:cNvSpPr txBox="1"/>
          <p:nvPr/>
        </p:nvSpPr>
        <p:spPr>
          <a:xfrm>
            <a:off x="7295745" y="823542"/>
            <a:ext cx="3180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实验结果</a:t>
            </a:r>
            <a:endParaRPr lang="en-US" altLang="zh-CN" sz="2000" dirty="0">
              <a:sym typeface="+mn-lt"/>
            </a:endParaRPr>
          </a:p>
          <a:p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ym typeface="+mn-lt"/>
              </a:rPr>
              <a:t>完成了轨迹规划、控制的基本要求，能实现避障</a:t>
            </a:r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endParaRPr lang="en-US" altLang="zh-CN" sz="2000" dirty="0">
              <a:sym typeface="+mn-lt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ym typeface="+mn-lt"/>
              </a:rPr>
              <a:t>实验结果与仿真相比出现了一定误差，且在到达终点前便停下</a:t>
            </a:r>
            <a:endParaRPr lang="en-US" altLang="zh-CN" sz="2000" dirty="0"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DF8EDB-D8A6-455C-9BDE-95522E016677}"/>
              </a:ext>
            </a:extLst>
          </p:cNvPr>
          <p:cNvSpPr txBox="1"/>
          <p:nvPr/>
        </p:nvSpPr>
        <p:spPr>
          <a:xfrm>
            <a:off x="7378430" y="3868388"/>
            <a:ext cx="3015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结果分析</a:t>
            </a:r>
            <a:endParaRPr lang="en-US" altLang="zh-CN" sz="2000" dirty="0">
              <a:sym typeface="+mn-lt"/>
            </a:endParaRPr>
          </a:p>
          <a:p>
            <a:endParaRPr lang="en-US" altLang="zh-CN" sz="2000" dirty="0"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F42615-EE53-4CE1-8706-8311AE8E9C30}"/>
              </a:ext>
            </a:extLst>
          </p:cNvPr>
          <p:cNvSpPr txBox="1"/>
          <p:nvPr/>
        </p:nvSpPr>
        <p:spPr>
          <a:xfrm>
            <a:off x="7704306" y="4503906"/>
            <a:ext cx="303503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lt"/>
              </a:rPr>
              <a:t>误差出现的原因：预瞄控制机理、里程计误差等</a:t>
            </a:r>
            <a:endParaRPr lang="en-US" altLang="zh-CN" sz="2000" dirty="0"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8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23" name="矩形 22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9" name="矩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4" name="矩形 13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813" y="154003"/>
            <a:ext cx="253746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Workspace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45" name="矩形 44"/>
            <p:cNvSpPr/>
            <p:nvPr userDrawn="1">
              <p:custDataLst>
                <p:tags r:id="rId3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7" name="矩形 46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40" name="矩形 39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392" y="1018202"/>
            <a:ext cx="5083175" cy="379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734" y="4900926"/>
            <a:ext cx="4685665" cy="1572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94813" y="154003"/>
            <a:ext cx="250952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Kinematics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0" y="7507131"/>
            <a:ext cx="12192000" cy="1320800"/>
            <a:chOff x="0" y="7507131"/>
            <a:chExt cx="12192000" cy="1320800"/>
          </a:xfrm>
        </p:grpSpPr>
        <p:sp>
          <p:nvSpPr>
            <p:cNvPr id="136" name="矩形 135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40" name="矩形 13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0" y="-1664915"/>
            <a:ext cx="12192000" cy="1320800"/>
            <a:chOff x="0" y="7507131"/>
            <a:chExt cx="12192000" cy="1320800"/>
          </a:xfrm>
        </p:grpSpPr>
        <p:sp>
          <p:nvSpPr>
            <p:cNvPr id="131" name="矩形 130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 userDrawn="1"/>
          </p:nvSpPr>
          <p:spPr>
            <a:xfrm>
              <a:off x="541421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454567" y="767924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31" y="1420177"/>
            <a:ext cx="7179310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42610" y="960225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606089" y="3384904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51266" y="1020713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610" y="3591484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多解问题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97583" y="2920417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19845" y="3535074"/>
              <a:ext cx="1923330" cy="371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5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Ki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9976" y="3651959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5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515" dirty="0">
                  <a:cs typeface="+mn-ea"/>
                  <a:sym typeface="Arial" panose="020B0604020202020204" pitchFamily="34" charset="0"/>
                </a:rPr>
                <a:t>奇异点处坐标 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5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5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Text Placeholder 2"/>
          <p:cNvSpPr txBox="1"/>
          <p:nvPr/>
        </p:nvSpPr>
        <p:spPr>
          <a:xfrm>
            <a:off x="6664098" y="1017375"/>
            <a:ext cx="2173260" cy="244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en-US" altLang="zh-CN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393954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l"/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Inverese </a:t>
            </a:r>
            <a:r>
              <a:rPr lang="en-US" altLang="zh-CN" sz="26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Kinematics</a:t>
            </a:r>
            <a:endParaRPr lang="en-US" altLang="zh-CN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7118249"/>
            <a:ext cx="11559822" cy="1252314"/>
            <a:chOff x="0" y="7507131"/>
            <a:chExt cx="12192000" cy="1320800"/>
          </a:xfrm>
        </p:grpSpPr>
        <p:sp>
          <p:nvSpPr>
            <p:cNvPr id="42" name="矩形 41"/>
            <p:cNvSpPr/>
            <p:nvPr userDrawn="1">
              <p:custDataLst>
                <p:tags r:id="rId2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-1578586"/>
            <a:ext cx="11559822" cy="1252314"/>
            <a:chOff x="0" y="7507131"/>
            <a:chExt cx="12192000" cy="1320800"/>
          </a:xfrm>
        </p:grpSpPr>
        <p:sp>
          <p:nvSpPr>
            <p:cNvPr id="48" name="矩形 47"/>
            <p:cNvSpPr/>
            <p:nvPr userDrawn="1">
              <p:custDataLst>
                <p:tags r:id="rId1"/>
              </p:custDataLst>
            </p:nvPr>
          </p:nvSpPr>
          <p:spPr>
            <a:xfrm>
              <a:off x="0" y="7507131"/>
              <a:ext cx="12192000" cy="1320800"/>
            </a:xfrm>
            <a:prstGeom prst="rect">
              <a:avLst/>
            </a:prstGeom>
            <a:solidFill>
              <a:srgbClr val="2F3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705" dirty="0">
                <a:solidFill>
                  <a:srgbClr val="00F3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541421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禁止任何二次分享、售卖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本人法律专业，请勿以身试法</a:t>
              </a: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228600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5454568" y="7679249"/>
              <a:ext cx="6096000" cy="9285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读书派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booklist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免费出品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这部分内容不影响</a:t>
              </a:r>
              <a:r>
                <a:rPr lang="en-US" altLang="zh-CN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</a:t>
              </a:r>
              <a:endParaRPr lang="en-US" altLang="zh-CN" sz="170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70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尊重原创，请勿以身试法，二次分享或倒卖</a:t>
              </a: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1779167" y="7688179"/>
              <a:ext cx="84221" cy="950495"/>
            </a:xfrm>
            <a:prstGeom prst="rect">
              <a:avLst/>
            </a:prstGeom>
            <a:solidFill>
              <a:srgbClr val="00F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70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5" y="692785"/>
            <a:ext cx="5756275" cy="2045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380" y="4846320"/>
            <a:ext cx="6088380" cy="201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1407160"/>
            <a:ext cx="5383530" cy="166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4534812" y="4970582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 flipV="1">
            <a:off x="6101423" y="4937348"/>
            <a:ext cx="1572944" cy="332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200000" flipV="1">
            <a:off x="5318119" y="4187277"/>
            <a:ext cx="15666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>
            <a:off x="4764235" y="4416701"/>
            <a:ext cx="15666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6101425" y="3883549"/>
            <a:ext cx="1298507" cy="108703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097843" y="3802728"/>
            <a:ext cx="1996315" cy="1996315"/>
            <a:chOff x="3815003" y="3087488"/>
            <a:chExt cx="2237712" cy="2237713"/>
          </a:xfrm>
        </p:grpSpPr>
        <p:sp>
          <p:nvSpPr>
            <p:cNvPr id="19" name="椭圆 18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9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5439448" y="4521570"/>
            <a:ext cx="1305807" cy="721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Velocity Jacobian</a:t>
            </a:r>
          </a:p>
        </p:txBody>
      </p:sp>
      <p:sp>
        <p:nvSpPr>
          <p:cNvPr id="36" name="椭圆 35"/>
          <p:cNvSpPr/>
          <p:nvPr/>
        </p:nvSpPr>
        <p:spPr>
          <a:xfrm>
            <a:off x="7756133" y="4398912"/>
            <a:ext cx="952303" cy="967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耦合因素</a:t>
            </a:r>
          </a:p>
        </p:txBody>
      </p:sp>
      <p:sp>
        <p:nvSpPr>
          <p:cNvPr id="42" name="矩形 41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94813" y="154003"/>
            <a:ext cx="3526790" cy="5003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Velocity Jacobian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72465"/>
            <a:ext cx="5343525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" y="3966210"/>
            <a:ext cx="4104005" cy="9766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051618" y="2950290"/>
            <a:ext cx="952303" cy="967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4172463" y="3109038"/>
            <a:ext cx="711665" cy="70675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7" name="椭圆 6"/>
          <p:cNvSpPr/>
          <p:nvPr/>
        </p:nvSpPr>
        <p:spPr>
          <a:xfrm>
            <a:off x="3462161" y="4482114"/>
            <a:ext cx="952303" cy="967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582197" y="4537590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10" y="199390"/>
            <a:ext cx="5674995" cy="2169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367" y="2508152"/>
            <a:ext cx="4286445" cy="626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249" y="5444877"/>
            <a:ext cx="5201268" cy="861695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301719" y="3022837"/>
            <a:ext cx="952303" cy="967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7421512" y="3077611"/>
            <a:ext cx="711665" cy="915670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奇异点处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</a:p>
        </p:txBody>
      </p:sp>
      <p:sp>
        <p:nvSpPr>
          <p:cNvPr id="45" name="椭圆 44"/>
          <p:cNvSpPr/>
          <p:nvPr/>
        </p:nvSpPr>
        <p:spPr>
          <a:xfrm>
            <a:off x="5633867" y="2368422"/>
            <a:ext cx="952303" cy="967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989" tIns="64994" rIns="129989" bIns="64994" rtlCol="0" anchor="ctr"/>
          <a:lstStyle/>
          <a:p>
            <a:pPr algn="ctr">
              <a:lnSpc>
                <a:spcPct val="120000"/>
              </a:lnSpc>
            </a:pPr>
            <a:endParaRPr lang="zh-CN" altLang="en-US" sz="9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5745591" y="2528106"/>
            <a:ext cx="711665" cy="669925"/>
          </a:xfrm>
          <a:prstGeom prst="rect">
            <a:avLst/>
          </a:prstGeom>
          <a:noFill/>
        </p:spPr>
        <p:txBody>
          <a:bodyPr wrap="square" lIns="129989" tIns="64994" rIns="129989" bIns="6499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  <a:p>
            <a:pPr algn="ctr">
              <a:lnSpc>
                <a:spcPct val="120000"/>
              </a:lnSpc>
            </a:pP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求</a:t>
            </a:r>
            <a:r>
              <a:rPr lang="en-US" altLang="zh-CN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64915"/>
            <a:ext cx="12192000" cy="10492846"/>
            <a:chOff x="0" y="-1664915"/>
            <a:chExt cx="12192000" cy="1049284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7507131"/>
              <a:ext cx="12192000" cy="1320800"/>
              <a:chOff x="0" y="7507131"/>
              <a:chExt cx="12192000" cy="1320800"/>
            </a:xfrm>
          </p:grpSpPr>
          <p:sp>
            <p:nvSpPr>
              <p:cNvPr id="15" name="矩形 14"/>
              <p:cNvSpPr/>
              <p:nvPr userDrawn="1">
                <p:custDataLst>
                  <p:tags r:id="rId2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0" y="-1664915"/>
              <a:ext cx="12192000" cy="1320800"/>
              <a:chOff x="0" y="7507131"/>
              <a:chExt cx="12192000" cy="1320800"/>
            </a:xfrm>
          </p:grpSpPr>
          <p:sp>
            <p:nvSpPr>
              <p:cNvPr id="10" name="矩形 9"/>
              <p:cNvSpPr/>
              <p:nvPr userDrawn="1">
                <p:custDataLst>
                  <p:tags r:id="rId1"/>
                </p:custDataLst>
              </p:nvPr>
            </p:nvSpPr>
            <p:spPr>
              <a:xfrm>
                <a:off x="0" y="7507131"/>
                <a:ext cx="12192000" cy="1320800"/>
              </a:xfrm>
              <a:prstGeom prst="rect">
                <a:avLst/>
              </a:prstGeom>
              <a:solidFill>
                <a:srgbClr val="2F3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rgbClr val="00F3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41421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禁止任何二次分享、售卖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本人法律专业，请勿以身试法</a:t>
                </a: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28600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454567" y="7679249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读书派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booklist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免费出品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这部分内容不影响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播放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尊重原创，请勿以身试法，二次分享或倒卖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11779167" y="7688179"/>
                <a:ext cx="84221" cy="950495"/>
              </a:xfrm>
              <a:prstGeom prst="rect">
                <a:avLst/>
              </a:prstGeom>
              <a:solidFill>
                <a:srgbClr val="00F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</p:grpSp>
      </p:grpSp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404360" y="388144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600" dirty="0">
                <a:solidFill>
                  <a:schemeClr val="tx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机械臂实验部分</a:t>
            </a:r>
            <a:endParaRPr lang="en-US" altLang="zh-CN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9F5421A-5082-4097-B85E-AD367BDD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447917"/>
              </p:ext>
            </p:extLst>
          </p:nvPr>
        </p:nvGraphicFramePr>
        <p:xfrm>
          <a:off x="16828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6|1.7|1.5|1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uj32iqwi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1217</Words>
  <Application>Microsoft Office PowerPoint</Application>
  <PresentationFormat>宽屏</PresentationFormat>
  <Paragraphs>237</Paragraphs>
  <Slides>31</Slides>
  <Notes>24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Lato Light</vt:lpstr>
      <vt:lpstr>Montserrat Hairline</vt:lpstr>
      <vt:lpstr>等线</vt:lpstr>
      <vt:lpstr>微软雅黑</vt:lpstr>
      <vt:lpstr>Agency FB</vt:lpstr>
      <vt:lpstr>Arial</vt:lpstr>
      <vt:lpstr>Cambria Math</vt:lpstr>
      <vt:lpstr>Default Theme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Xiang Hongxi</cp:lastModifiedBy>
  <cp:revision>51</cp:revision>
  <dcterms:created xsi:type="dcterms:W3CDTF">2016-09-01T12:32:00Z</dcterms:created>
  <dcterms:modified xsi:type="dcterms:W3CDTF">2021-01-06T14:30:11Z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